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  <p:sldMasterId id="2147484050" r:id="rId2"/>
  </p:sldMasterIdLst>
  <p:sldIdLst>
    <p:sldId id="256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6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96" d="100"/>
          <a:sy n="96" d="100"/>
        </p:scale>
        <p:origin x="7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8F9D80A-C07C-468D-83B0-8F35C489D327}" type="datetimeFigureOut">
              <a:rPr lang="es-AR" smtClean="0"/>
              <a:t>28/7/2021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BAA75FB-18C2-46FD-BBE6-7029DBD9F250}" type="slidenum">
              <a:rPr lang="es-AR" smtClean="0"/>
              <a:t>‹Nº›</a:t>
            </a:fld>
            <a:endParaRPr lang="es-A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49742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D80A-C07C-468D-83B0-8F35C489D327}" type="datetimeFigureOut">
              <a:rPr lang="es-AR" smtClean="0"/>
              <a:t>28/7/2021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A75FB-18C2-46FD-BBE6-7029DBD9F25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32550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D80A-C07C-468D-83B0-8F35C489D327}" type="datetimeFigureOut">
              <a:rPr lang="es-AR" smtClean="0"/>
              <a:t>28/7/2021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A75FB-18C2-46FD-BBE6-7029DBD9F25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43984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839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723900" y="1204383"/>
            <a:ext cx="10747859" cy="4694767"/>
          </a:xfrm>
          <a:prstGeom prst="rect">
            <a:avLst/>
          </a:prstGeom>
        </p:spPr>
        <p:txBody>
          <a:bodyPr lIns="0" tIns="0" rIns="0" bIns="0"/>
          <a:lstStyle>
            <a:lvl1pPr marL="237061" indent="-237061">
              <a:spcBef>
                <a:spcPts val="400"/>
              </a:spcBef>
              <a:buClr>
                <a:schemeClr val="accent1"/>
              </a:buClr>
              <a:defRPr sz="2400"/>
            </a:lvl1pPr>
            <a:lvl2pPr marL="601118" indent="-245527">
              <a:spcBef>
                <a:spcPts val="400"/>
              </a:spcBef>
              <a:buClr>
                <a:schemeClr val="tx1"/>
              </a:buClr>
              <a:buFont typeface="Arial" pitchFamily="34" charset="0"/>
              <a:buChar char="−"/>
              <a:defRPr sz="2133"/>
            </a:lvl2pPr>
            <a:lvl3pPr marL="954593" indent="-234945">
              <a:spcBef>
                <a:spcPts val="4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867"/>
            </a:lvl3pPr>
            <a:lvl4pPr marL="1310185" indent="-237061">
              <a:spcBef>
                <a:spcPts val="400"/>
              </a:spcBef>
              <a:buClr>
                <a:schemeClr val="tx1"/>
              </a:buClr>
              <a:buFont typeface="Arial" pitchFamily="34" charset="0"/>
              <a:buChar char="−"/>
              <a:defRPr sz="1600"/>
            </a:lvl4pPr>
            <a:lvl5pPr marL="1674242" indent="-237061">
              <a:spcBef>
                <a:spcPts val="400"/>
              </a:spcBef>
              <a:buClr>
                <a:schemeClr val="tx1"/>
              </a:buClr>
              <a:buFont typeface="Arial" pitchFamily="34" charset="0"/>
              <a:buChar char="−"/>
              <a:defRPr sz="1333"/>
            </a:lvl5pPr>
          </a:lstStyle>
          <a:p>
            <a:pPr lvl="0"/>
            <a:r>
              <a:rPr lang="fr-FR" dirty="0"/>
              <a:t>First 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7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241300" y="187331"/>
            <a:ext cx="11712000" cy="215900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 eaLnBrk="1" fontAlgn="base" hangingPunct="1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None/>
              <a:defRPr lang="fr-FR" sz="1600" b="1" cap="all" baseline="0" noProof="1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fr-FR" cap="all" dirty="0"/>
              <a:t>00 CHAPTER TITLE</a:t>
            </a:r>
            <a:endParaRPr lang="fr-FR" cap="all" noProof="1"/>
          </a:p>
        </p:txBody>
      </p:sp>
      <p:sp>
        <p:nvSpPr>
          <p:cNvPr id="8" name="Titre 3"/>
          <p:cNvSpPr>
            <a:spLocks noGrp="1"/>
          </p:cNvSpPr>
          <p:nvPr>
            <p:ph type="title" hasCustomPrompt="1"/>
          </p:nvPr>
        </p:nvSpPr>
        <p:spPr>
          <a:xfrm>
            <a:off x="241300" y="393887"/>
            <a:ext cx="11711517" cy="345157"/>
          </a:xfrm>
          <a:prstGeom prst="rect">
            <a:avLst/>
          </a:prstGeom>
        </p:spPr>
        <p:txBody>
          <a:bodyPr lIns="0" tIns="0" rIns="0" bIns="0"/>
          <a:lstStyle>
            <a:lvl1pPr>
              <a:defRPr sz="2667" cap="all" baseline="0"/>
            </a:lvl1pPr>
          </a:lstStyle>
          <a:p>
            <a:r>
              <a:rPr lang="fr-FR" dirty="0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984754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9" userDrawn="1">
          <p15:clr>
            <a:srgbClr val="FBAE40"/>
          </p15:clr>
        </p15:guide>
        <p15:guide id="2" pos="453" userDrawn="1">
          <p15:clr>
            <a:srgbClr val="FBAE40"/>
          </p15:clr>
        </p15:guide>
        <p15:guide id="3" pos="7531" userDrawn="1">
          <p15:clr>
            <a:srgbClr val="FBAE40"/>
          </p15:clr>
        </p15:guide>
        <p15:guide id="4" pos="7227" userDrawn="1">
          <p15:clr>
            <a:srgbClr val="FBAE40"/>
          </p15:clr>
        </p15:guide>
        <p15:guide id="5" orient="horz" pos="151" userDrawn="1">
          <p15:clr>
            <a:srgbClr val="FBAE40"/>
          </p15:clr>
        </p15:guide>
        <p15:guide id="6" orient="horz" pos="303" userDrawn="1">
          <p15:clr>
            <a:srgbClr val="FBAE40"/>
          </p15:clr>
        </p15:guide>
        <p15:guide id="7" orient="horz" pos="455" userDrawn="1">
          <p15:clr>
            <a:srgbClr val="FBAE40"/>
          </p15:clr>
        </p15:guide>
        <p15:guide id="8" orient="horz" pos="756" userDrawn="1">
          <p15:clr>
            <a:srgbClr val="FBAE40"/>
          </p15:clr>
        </p15:guide>
        <p15:guide id="9" orient="horz" pos="3719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40243" y="239185"/>
            <a:ext cx="11711516" cy="5672892"/>
          </a:xfrm>
          <a:prstGeom prst="rect">
            <a:avLst/>
          </a:prstGeom>
        </p:spPr>
      </p:pic>
      <p:grpSp>
        <p:nvGrpSpPr>
          <p:cNvPr id="3" name="Groupe 2"/>
          <p:cNvGrpSpPr/>
          <p:nvPr userDrawn="1"/>
        </p:nvGrpSpPr>
        <p:grpSpPr>
          <a:xfrm>
            <a:off x="8352000" y="5899152"/>
            <a:ext cx="3840000" cy="958849"/>
            <a:chOff x="6264000" y="4424363"/>
            <a:chExt cx="2880000" cy="719137"/>
          </a:xfrm>
        </p:grpSpPr>
        <p:sp>
          <p:nvSpPr>
            <p:cNvPr id="10" name="Rectangle 9"/>
            <p:cNvSpPr/>
            <p:nvPr userDrawn="1"/>
          </p:nvSpPr>
          <p:spPr>
            <a:xfrm>
              <a:off x="6264000" y="4424363"/>
              <a:ext cx="2880000" cy="719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rgbClr val="FFFFFF"/>
                </a:solidFill>
              </a:endParaRPr>
            </a:p>
          </p:txBody>
        </p:sp>
        <p:grpSp>
          <p:nvGrpSpPr>
            <p:cNvPr id="11" name="Groupe 10"/>
            <p:cNvGrpSpPr>
              <a:grpSpLocks noChangeAspect="1"/>
            </p:cNvGrpSpPr>
            <p:nvPr userDrawn="1"/>
          </p:nvGrpSpPr>
          <p:grpSpPr>
            <a:xfrm>
              <a:off x="7343775" y="4699657"/>
              <a:ext cx="1620000" cy="169413"/>
              <a:chOff x="7712075" y="4803775"/>
              <a:chExt cx="1214438" cy="127001"/>
            </a:xfrm>
          </p:grpSpPr>
          <p:sp>
            <p:nvSpPr>
              <p:cNvPr id="12" name="Freeform 5"/>
              <p:cNvSpPr>
                <a:spLocks/>
              </p:cNvSpPr>
              <p:nvPr userDrawn="1"/>
            </p:nvSpPr>
            <p:spPr bwMode="auto">
              <a:xfrm>
                <a:off x="7712075" y="4803775"/>
                <a:ext cx="80963" cy="127000"/>
              </a:xfrm>
              <a:custGeom>
                <a:avLst/>
                <a:gdLst>
                  <a:gd name="T0" fmla="*/ 105 w 153"/>
                  <a:gd name="T1" fmla="*/ 73 h 240"/>
                  <a:gd name="T2" fmla="*/ 103 w 153"/>
                  <a:gd name="T3" fmla="*/ 60 h 240"/>
                  <a:gd name="T4" fmla="*/ 99 w 153"/>
                  <a:gd name="T5" fmla="*/ 48 h 240"/>
                  <a:gd name="T6" fmla="*/ 90 w 153"/>
                  <a:gd name="T7" fmla="*/ 37 h 240"/>
                  <a:gd name="T8" fmla="*/ 78 w 153"/>
                  <a:gd name="T9" fmla="*/ 34 h 240"/>
                  <a:gd name="T10" fmla="*/ 71 w 153"/>
                  <a:gd name="T11" fmla="*/ 35 h 240"/>
                  <a:gd name="T12" fmla="*/ 64 w 153"/>
                  <a:gd name="T13" fmla="*/ 38 h 240"/>
                  <a:gd name="T14" fmla="*/ 59 w 153"/>
                  <a:gd name="T15" fmla="*/ 45 h 240"/>
                  <a:gd name="T16" fmla="*/ 51 w 153"/>
                  <a:gd name="T17" fmla="*/ 64 h 240"/>
                  <a:gd name="T18" fmla="*/ 47 w 153"/>
                  <a:gd name="T19" fmla="*/ 95 h 240"/>
                  <a:gd name="T20" fmla="*/ 47 w 153"/>
                  <a:gd name="T21" fmla="*/ 115 h 240"/>
                  <a:gd name="T22" fmla="*/ 48 w 153"/>
                  <a:gd name="T23" fmla="*/ 153 h 240"/>
                  <a:gd name="T24" fmla="*/ 53 w 153"/>
                  <a:gd name="T25" fmla="*/ 181 h 240"/>
                  <a:gd name="T26" fmla="*/ 60 w 153"/>
                  <a:gd name="T27" fmla="*/ 196 h 240"/>
                  <a:gd name="T28" fmla="*/ 66 w 153"/>
                  <a:gd name="T29" fmla="*/ 203 h 240"/>
                  <a:gd name="T30" fmla="*/ 74 w 153"/>
                  <a:gd name="T31" fmla="*/ 206 h 240"/>
                  <a:gd name="T32" fmla="*/ 79 w 153"/>
                  <a:gd name="T33" fmla="*/ 206 h 240"/>
                  <a:gd name="T34" fmla="*/ 88 w 153"/>
                  <a:gd name="T35" fmla="*/ 204 h 240"/>
                  <a:gd name="T36" fmla="*/ 97 w 153"/>
                  <a:gd name="T37" fmla="*/ 196 h 240"/>
                  <a:gd name="T38" fmla="*/ 104 w 153"/>
                  <a:gd name="T39" fmla="*/ 185 h 240"/>
                  <a:gd name="T40" fmla="*/ 107 w 153"/>
                  <a:gd name="T41" fmla="*/ 169 h 240"/>
                  <a:gd name="T42" fmla="*/ 77 w 153"/>
                  <a:gd name="T43" fmla="*/ 146 h 240"/>
                  <a:gd name="T44" fmla="*/ 153 w 153"/>
                  <a:gd name="T45" fmla="*/ 111 h 240"/>
                  <a:gd name="T46" fmla="*/ 118 w 153"/>
                  <a:gd name="T47" fmla="*/ 236 h 240"/>
                  <a:gd name="T48" fmla="*/ 117 w 153"/>
                  <a:gd name="T49" fmla="*/ 215 h 240"/>
                  <a:gd name="T50" fmla="*/ 113 w 153"/>
                  <a:gd name="T51" fmla="*/ 221 h 240"/>
                  <a:gd name="T52" fmla="*/ 103 w 153"/>
                  <a:gd name="T53" fmla="*/ 231 h 240"/>
                  <a:gd name="T54" fmla="*/ 91 w 153"/>
                  <a:gd name="T55" fmla="*/ 237 h 240"/>
                  <a:gd name="T56" fmla="*/ 77 w 153"/>
                  <a:gd name="T57" fmla="*/ 240 h 240"/>
                  <a:gd name="T58" fmla="*/ 69 w 153"/>
                  <a:gd name="T59" fmla="*/ 240 h 240"/>
                  <a:gd name="T60" fmla="*/ 50 w 153"/>
                  <a:gd name="T61" fmla="*/ 238 h 240"/>
                  <a:gd name="T62" fmla="*/ 33 w 153"/>
                  <a:gd name="T63" fmla="*/ 233 h 240"/>
                  <a:gd name="T64" fmla="*/ 21 w 153"/>
                  <a:gd name="T65" fmla="*/ 223 h 240"/>
                  <a:gd name="T66" fmla="*/ 13 w 153"/>
                  <a:gd name="T67" fmla="*/ 209 h 240"/>
                  <a:gd name="T68" fmla="*/ 6 w 153"/>
                  <a:gd name="T69" fmla="*/ 191 h 240"/>
                  <a:gd name="T70" fmla="*/ 3 w 153"/>
                  <a:gd name="T71" fmla="*/ 170 h 240"/>
                  <a:gd name="T72" fmla="*/ 0 w 153"/>
                  <a:gd name="T73" fmla="*/ 117 h 240"/>
                  <a:gd name="T74" fmla="*/ 1 w 153"/>
                  <a:gd name="T75" fmla="*/ 90 h 240"/>
                  <a:gd name="T76" fmla="*/ 4 w 153"/>
                  <a:gd name="T77" fmla="*/ 66 h 240"/>
                  <a:gd name="T78" fmla="*/ 9 w 153"/>
                  <a:gd name="T79" fmla="*/ 46 h 240"/>
                  <a:gd name="T80" fmla="*/ 16 w 153"/>
                  <a:gd name="T81" fmla="*/ 29 h 240"/>
                  <a:gd name="T82" fmla="*/ 27 w 153"/>
                  <a:gd name="T83" fmla="*/ 16 h 240"/>
                  <a:gd name="T84" fmla="*/ 40 w 153"/>
                  <a:gd name="T85" fmla="*/ 7 h 240"/>
                  <a:gd name="T86" fmla="*/ 58 w 153"/>
                  <a:gd name="T87" fmla="*/ 2 h 240"/>
                  <a:gd name="T88" fmla="*/ 78 w 153"/>
                  <a:gd name="T89" fmla="*/ 0 h 240"/>
                  <a:gd name="T90" fmla="*/ 87 w 153"/>
                  <a:gd name="T91" fmla="*/ 0 h 240"/>
                  <a:gd name="T92" fmla="*/ 103 w 153"/>
                  <a:gd name="T93" fmla="*/ 2 h 240"/>
                  <a:gd name="T94" fmla="*/ 117 w 153"/>
                  <a:gd name="T95" fmla="*/ 7 h 240"/>
                  <a:gd name="T96" fmla="*/ 129 w 153"/>
                  <a:gd name="T97" fmla="*/ 14 h 240"/>
                  <a:gd name="T98" fmla="*/ 137 w 153"/>
                  <a:gd name="T99" fmla="*/ 23 h 240"/>
                  <a:gd name="T100" fmla="*/ 144 w 153"/>
                  <a:gd name="T101" fmla="*/ 35 h 240"/>
                  <a:gd name="T102" fmla="*/ 148 w 153"/>
                  <a:gd name="T103" fmla="*/ 49 h 240"/>
                  <a:gd name="T104" fmla="*/ 150 w 153"/>
                  <a:gd name="T105" fmla="*/ 73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3" h="240">
                    <a:moveTo>
                      <a:pt x="105" y="73"/>
                    </a:moveTo>
                    <a:lnTo>
                      <a:pt x="105" y="73"/>
                    </a:lnTo>
                    <a:lnTo>
                      <a:pt x="104" y="67"/>
                    </a:lnTo>
                    <a:lnTo>
                      <a:pt x="103" y="60"/>
                    </a:lnTo>
                    <a:lnTo>
                      <a:pt x="101" y="53"/>
                    </a:lnTo>
                    <a:lnTo>
                      <a:pt x="99" y="48"/>
                    </a:lnTo>
                    <a:lnTo>
                      <a:pt x="95" y="42"/>
                    </a:lnTo>
                    <a:lnTo>
                      <a:pt x="90" y="37"/>
                    </a:lnTo>
                    <a:lnTo>
                      <a:pt x="85" y="35"/>
                    </a:lnTo>
                    <a:lnTo>
                      <a:pt x="78" y="34"/>
                    </a:lnTo>
                    <a:lnTo>
                      <a:pt x="78" y="34"/>
                    </a:lnTo>
                    <a:lnTo>
                      <a:pt x="71" y="35"/>
                    </a:lnTo>
                    <a:lnTo>
                      <a:pt x="67" y="36"/>
                    </a:lnTo>
                    <a:lnTo>
                      <a:pt x="64" y="38"/>
                    </a:lnTo>
                    <a:lnTo>
                      <a:pt x="61" y="42"/>
                    </a:lnTo>
                    <a:lnTo>
                      <a:pt x="59" y="45"/>
                    </a:lnTo>
                    <a:lnTo>
                      <a:pt x="54" y="53"/>
                    </a:lnTo>
                    <a:lnTo>
                      <a:pt x="51" y="64"/>
                    </a:lnTo>
                    <a:lnTo>
                      <a:pt x="49" y="78"/>
                    </a:lnTo>
                    <a:lnTo>
                      <a:pt x="47" y="95"/>
                    </a:lnTo>
                    <a:lnTo>
                      <a:pt x="47" y="115"/>
                    </a:lnTo>
                    <a:lnTo>
                      <a:pt x="47" y="115"/>
                    </a:lnTo>
                    <a:lnTo>
                      <a:pt x="47" y="135"/>
                    </a:lnTo>
                    <a:lnTo>
                      <a:pt x="48" y="153"/>
                    </a:lnTo>
                    <a:lnTo>
                      <a:pt x="50" y="168"/>
                    </a:lnTo>
                    <a:lnTo>
                      <a:pt x="53" y="181"/>
                    </a:lnTo>
                    <a:lnTo>
                      <a:pt x="57" y="192"/>
                    </a:lnTo>
                    <a:lnTo>
                      <a:pt x="60" y="196"/>
                    </a:lnTo>
                    <a:lnTo>
                      <a:pt x="63" y="199"/>
                    </a:lnTo>
                    <a:lnTo>
                      <a:pt x="66" y="203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lnTo>
                      <a:pt x="83" y="206"/>
                    </a:lnTo>
                    <a:lnTo>
                      <a:pt x="88" y="204"/>
                    </a:lnTo>
                    <a:lnTo>
                      <a:pt x="93" y="201"/>
                    </a:lnTo>
                    <a:lnTo>
                      <a:pt x="97" y="196"/>
                    </a:lnTo>
                    <a:lnTo>
                      <a:pt x="101" y="191"/>
                    </a:lnTo>
                    <a:lnTo>
                      <a:pt x="104" y="185"/>
                    </a:lnTo>
                    <a:lnTo>
                      <a:pt x="107" y="178"/>
                    </a:lnTo>
                    <a:lnTo>
                      <a:pt x="107" y="169"/>
                    </a:lnTo>
                    <a:lnTo>
                      <a:pt x="107" y="146"/>
                    </a:lnTo>
                    <a:lnTo>
                      <a:pt x="77" y="146"/>
                    </a:lnTo>
                    <a:lnTo>
                      <a:pt x="77" y="111"/>
                    </a:lnTo>
                    <a:lnTo>
                      <a:pt x="153" y="111"/>
                    </a:lnTo>
                    <a:lnTo>
                      <a:pt x="153" y="236"/>
                    </a:lnTo>
                    <a:lnTo>
                      <a:pt x="118" y="236"/>
                    </a:lnTo>
                    <a:lnTo>
                      <a:pt x="118" y="215"/>
                    </a:lnTo>
                    <a:lnTo>
                      <a:pt x="117" y="215"/>
                    </a:lnTo>
                    <a:lnTo>
                      <a:pt x="117" y="215"/>
                    </a:lnTo>
                    <a:lnTo>
                      <a:pt x="113" y="221"/>
                    </a:lnTo>
                    <a:lnTo>
                      <a:pt x="108" y="226"/>
                    </a:lnTo>
                    <a:lnTo>
                      <a:pt x="103" y="231"/>
                    </a:lnTo>
                    <a:lnTo>
                      <a:pt x="97" y="234"/>
                    </a:lnTo>
                    <a:lnTo>
                      <a:pt x="91" y="237"/>
                    </a:lnTo>
                    <a:lnTo>
                      <a:pt x="84" y="239"/>
                    </a:lnTo>
                    <a:lnTo>
                      <a:pt x="77" y="240"/>
                    </a:lnTo>
                    <a:lnTo>
                      <a:pt x="69" y="240"/>
                    </a:lnTo>
                    <a:lnTo>
                      <a:pt x="69" y="240"/>
                    </a:lnTo>
                    <a:lnTo>
                      <a:pt x="59" y="240"/>
                    </a:lnTo>
                    <a:lnTo>
                      <a:pt x="50" y="238"/>
                    </a:lnTo>
                    <a:lnTo>
                      <a:pt x="41" y="236"/>
                    </a:lnTo>
                    <a:lnTo>
                      <a:pt x="33" y="233"/>
                    </a:lnTo>
                    <a:lnTo>
                      <a:pt x="27" y="228"/>
                    </a:lnTo>
                    <a:lnTo>
                      <a:pt x="21" y="223"/>
                    </a:lnTo>
                    <a:lnTo>
                      <a:pt x="17" y="217"/>
                    </a:lnTo>
                    <a:lnTo>
                      <a:pt x="13" y="209"/>
                    </a:lnTo>
                    <a:lnTo>
                      <a:pt x="9" y="201"/>
                    </a:lnTo>
                    <a:lnTo>
                      <a:pt x="6" y="191"/>
                    </a:lnTo>
                    <a:lnTo>
                      <a:pt x="4" y="181"/>
                    </a:lnTo>
                    <a:lnTo>
                      <a:pt x="3" y="170"/>
                    </a:lnTo>
                    <a:lnTo>
                      <a:pt x="1" y="146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1" y="90"/>
                    </a:lnTo>
                    <a:lnTo>
                      <a:pt x="2" y="78"/>
                    </a:lnTo>
                    <a:lnTo>
                      <a:pt x="4" y="66"/>
                    </a:lnTo>
                    <a:lnTo>
                      <a:pt x="6" y="56"/>
                    </a:lnTo>
                    <a:lnTo>
                      <a:pt x="9" y="46"/>
                    </a:lnTo>
                    <a:lnTo>
                      <a:pt x="12" y="37"/>
                    </a:lnTo>
                    <a:lnTo>
                      <a:pt x="16" y="29"/>
                    </a:lnTo>
                    <a:lnTo>
                      <a:pt x="21" y="22"/>
                    </a:lnTo>
                    <a:lnTo>
                      <a:pt x="27" y="16"/>
                    </a:lnTo>
                    <a:lnTo>
                      <a:pt x="33" y="11"/>
                    </a:lnTo>
                    <a:lnTo>
                      <a:pt x="40" y="7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7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7" y="0"/>
                    </a:lnTo>
                    <a:lnTo>
                      <a:pt x="95" y="1"/>
                    </a:lnTo>
                    <a:lnTo>
                      <a:pt x="103" y="2"/>
                    </a:lnTo>
                    <a:lnTo>
                      <a:pt x="110" y="4"/>
                    </a:lnTo>
                    <a:lnTo>
                      <a:pt x="117" y="7"/>
                    </a:lnTo>
                    <a:lnTo>
                      <a:pt x="123" y="10"/>
                    </a:lnTo>
                    <a:lnTo>
                      <a:pt x="129" y="14"/>
                    </a:lnTo>
                    <a:lnTo>
                      <a:pt x="133" y="18"/>
                    </a:lnTo>
                    <a:lnTo>
                      <a:pt x="137" y="23"/>
                    </a:lnTo>
                    <a:lnTo>
                      <a:pt x="141" y="29"/>
                    </a:lnTo>
                    <a:lnTo>
                      <a:pt x="144" y="35"/>
                    </a:lnTo>
                    <a:lnTo>
                      <a:pt x="146" y="42"/>
                    </a:lnTo>
                    <a:lnTo>
                      <a:pt x="148" y="49"/>
                    </a:lnTo>
                    <a:lnTo>
                      <a:pt x="149" y="57"/>
                    </a:lnTo>
                    <a:lnTo>
                      <a:pt x="150" y="73"/>
                    </a:lnTo>
                    <a:lnTo>
                      <a:pt x="105" y="73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600">
                  <a:solidFill>
                    <a:srgbClr val="FFCC33"/>
                  </a:solidFill>
                </a:endParaRPr>
              </a:p>
            </p:txBody>
          </p:sp>
          <p:sp>
            <p:nvSpPr>
              <p:cNvPr id="13" name="Freeform 6"/>
              <p:cNvSpPr>
                <a:spLocks noEditPoints="1"/>
              </p:cNvSpPr>
              <p:nvPr userDrawn="1"/>
            </p:nvSpPr>
            <p:spPr bwMode="auto">
              <a:xfrm>
                <a:off x="7810500" y="4805363"/>
                <a:ext cx="82550" cy="123825"/>
              </a:xfrm>
              <a:custGeom>
                <a:avLst/>
                <a:gdLst>
                  <a:gd name="T0" fmla="*/ 86 w 157"/>
                  <a:gd name="T1" fmla="*/ 0 h 232"/>
                  <a:gd name="T2" fmla="*/ 99 w 157"/>
                  <a:gd name="T3" fmla="*/ 1 h 232"/>
                  <a:gd name="T4" fmla="*/ 123 w 157"/>
                  <a:gd name="T5" fmla="*/ 9 h 232"/>
                  <a:gd name="T6" fmla="*/ 131 w 157"/>
                  <a:gd name="T7" fmla="*/ 15 h 232"/>
                  <a:gd name="T8" fmla="*/ 138 w 157"/>
                  <a:gd name="T9" fmla="*/ 23 h 232"/>
                  <a:gd name="T10" fmla="*/ 143 w 157"/>
                  <a:gd name="T11" fmla="*/ 33 h 232"/>
                  <a:gd name="T12" fmla="*/ 147 w 157"/>
                  <a:gd name="T13" fmla="*/ 46 h 232"/>
                  <a:gd name="T14" fmla="*/ 148 w 157"/>
                  <a:gd name="T15" fmla="*/ 60 h 232"/>
                  <a:gd name="T16" fmla="*/ 145 w 157"/>
                  <a:gd name="T17" fmla="*/ 81 h 232"/>
                  <a:gd name="T18" fmla="*/ 138 w 157"/>
                  <a:gd name="T19" fmla="*/ 98 h 232"/>
                  <a:gd name="T20" fmla="*/ 126 w 157"/>
                  <a:gd name="T21" fmla="*/ 110 h 232"/>
                  <a:gd name="T22" fmla="*/ 108 w 157"/>
                  <a:gd name="T23" fmla="*/ 118 h 232"/>
                  <a:gd name="T24" fmla="*/ 108 w 157"/>
                  <a:gd name="T25" fmla="*/ 118 h 232"/>
                  <a:gd name="T26" fmla="*/ 128 w 157"/>
                  <a:gd name="T27" fmla="*/ 124 h 232"/>
                  <a:gd name="T28" fmla="*/ 135 w 157"/>
                  <a:gd name="T29" fmla="*/ 129 h 232"/>
                  <a:gd name="T30" fmla="*/ 139 w 157"/>
                  <a:gd name="T31" fmla="*/ 137 h 232"/>
                  <a:gd name="T32" fmla="*/ 145 w 157"/>
                  <a:gd name="T33" fmla="*/ 157 h 232"/>
                  <a:gd name="T34" fmla="*/ 146 w 157"/>
                  <a:gd name="T35" fmla="*/ 188 h 232"/>
                  <a:gd name="T36" fmla="*/ 147 w 157"/>
                  <a:gd name="T37" fmla="*/ 205 h 232"/>
                  <a:gd name="T38" fmla="*/ 150 w 157"/>
                  <a:gd name="T39" fmla="*/ 221 h 232"/>
                  <a:gd name="T40" fmla="*/ 154 w 157"/>
                  <a:gd name="T41" fmla="*/ 228 h 232"/>
                  <a:gd name="T42" fmla="*/ 157 w 157"/>
                  <a:gd name="T43" fmla="*/ 232 h 232"/>
                  <a:gd name="T44" fmla="*/ 106 w 157"/>
                  <a:gd name="T45" fmla="*/ 232 h 232"/>
                  <a:gd name="T46" fmla="*/ 101 w 157"/>
                  <a:gd name="T47" fmla="*/ 221 h 232"/>
                  <a:gd name="T48" fmla="*/ 100 w 157"/>
                  <a:gd name="T49" fmla="*/ 208 h 232"/>
                  <a:gd name="T50" fmla="*/ 99 w 157"/>
                  <a:gd name="T51" fmla="*/ 163 h 232"/>
                  <a:gd name="T52" fmla="*/ 97 w 157"/>
                  <a:gd name="T53" fmla="*/ 151 h 232"/>
                  <a:gd name="T54" fmla="*/ 92 w 157"/>
                  <a:gd name="T55" fmla="*/ 142 h 232"/>
                  <a:gd name="T56" fmla="*/ 83 w 157"/>
                  <a:gd name="T57" fmla="*/ 136 h 232"/>
                  <a:gd name="T58" fmla="*/ 71 w 157"/>
                  <a:gd name="T59" fmla="*/ 134 h 232"/>
                  <a:gd name="T60" fmla="*/ 47 w 157"/>
                  <a:gd name="T61" fmla="*/ 232 h 232"/>
                  <a:gd name="T62" fmla="*/ 0 w 157"/>
                  <a:gd name="T63" fmla="*/ 0 h 232"/>
                  <a:gd name="T64" fmla="*/ 66 w 157"/>
                  <a:gd name="T65" fmla="*/ 101 h 232"/>
                  <a:gd name="T66" fmla="*/ 74 w 157"/>
                  <a:gd name="T67" fmla="*/ 101 h 232"/>
                  <a:gd name="T68" fmla="*/ 87 w 157"/>
                  <a:gd name="T69" fmla="*/ 97 h 232"/>
                  <a:gd name="T70" fmla="*/ 95 w 157"/>
                  <a:gd name="T71" fmla="*/ 89 h 232"/>
                  <a:gd name="T72" fmla="*/ 100 w 157"/>
                  <a:gd name="T73" fmla="*/ 75 h 232"/>
                  <a:gd name="T74" fmla="*/ 100 w 157"/>
                  <a:gd name="T75" fmla="*/ 67 h 232"/>
                  <a:gd name="T76" fmla="*/ 98 w 157"/>
                  <a:gd name="T77" fmla="*/ 53 h 232"/>
                  <a:gd name="T78" fmla="*/ 92 w 157"/>
                  <a:gd name="T79" fmla="*/ 43 h 232"/>
                  <a:gd name="T80" fmla="*/ 82 w 157"/>
                  <a:gd name="T81" fmla="*/ 37 h 232"/>
                  <a:gd name="T82" fmla="*/ 68 w 157"/>
                  <a:gd name="T83" fmla="*/ 34 h 232"/>
                  <a:gd name="T84" fmla="*/ 47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6" y="0"/>
                    </a:lnTo>
                    <a:lnTo>
                      <a:pt x="86" y="0"/>
                    </a:lnTo>
                    <a:lnTo>
                      <a:pt x="99" y="1"/>
                    </a:lnTo>
                    <a:lnTo>
                      <a:pt x="112" y="4"/>
                    </a:lnTo>
                    <a:lnTo>
                      <a:pt x="123" y="9"/>
                    </a:lnTo>
                    <a:lnTo>
                      <a:pt x="127" y="12"/>
                    </a:lnTo>
                    <a:lnTo>
                      <a:pt x="131" y="15"/>
                    </a:lnTo>
                    <a:lnTo>
                      <a:pt x="135" y="19"/>
                    </a:lnTo>
                    <a:lnTo>
                      <a:pt x="138" y="23"/>
                    </a:lnTo>
                    <a:lnTo>
                      <a:pt x="141" y="28"/>
                    </a:lnTo>
                    <a:lnTo>
                      <a:pt x="143" y="33"/>
                    </a:lnTo>
                    <a:lnTo>
                      <a:pt x="145" y="40"/>
                    </a:lnTo>
                    <a:lnTo>
                      <a:pt x="147" y="46"/>
                    </a:lnTo>
                    <a:lnTo>
                      <a:pt x="148" y="60"/>
                    </a:lnTo>
                    <a:lnTo>
                      <a:pt x="148" y="60"/>
                    </a:lnTo>
                    <a:lnTo>
                      <a:pt x="147" y="71"/>
                    </a:lnTo>
                    <a:lnTo>
                      <a:pt x="145" y="81"/>
                    </a:lnTo>
                    <a:lnTo>
                      <a:pt x="142" y="90"/>
                    </a:lnTo>
                    <a:lnTo>
                      <a:pt x="138" y="98"/>
                    </a:lnTo>
                    <a:lnTo>
                      <a:pt x="133" y="104"/>
                    </a:lnTo>
                    <a:lnTo>
                      <a:pt x="126" y="110"/>
                    </a:lnTo>
                    <a:lnTo>
                      <a:pt x="119" y="114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08" y="118"/>
                    </a:lnTo>
                    <a:lnTo>
                      <a:pt x="120" y="120"/>
                    </a:lnTo>
                    <a:lnTo>
                      <a:pt x="128" y="124"/>
                    </a:lnTo>
                    <a:lnTo>
                      <a:pt x="132" y="126"/>
                    </a:lnTo>
                    <a:lnTo>
                      <a:pt x="135" y="129"/>
                    </a:lnTo>
                    <a:lnTo>
                      <a:pt x="137" y="133"/>
                    </a:lnTo>
                    <a:lnTo>
                      <a:pt x="139" y="137"/>
                    </a:lnTo>
                    <a:lnTo>
                      <a:pt x="143" y="146"/>
                    </a:lnTo>
                    <a:lnTo>
                      <a:pt x="145" y="157"/>
                    </a:lnTo>
                    <a:lnTo>
                      <a:pt x="146" y="171"/>
                    </a:lnTo>
                    <a:lnTo>
                      <a:pt x="146" y="188"/>
                    </a:lnTo>
                    <a:lnTo>
                      <a:pt x="146" y="188"/>
                    </a:lnTo>
                    <a:lnTo>
                      <a:pt x="147" y="205"/>
                    </a:lnTo>
                    <a:lnTo>
                      <a:pt x="148" y="217"/>
                    </a:lnTo>
                    <a:lnTo>
                      <a:pt x="150" y="221"/>
                    </a:lnTo>
                    <a:lnTo>
                      <a:pt x="151" y="225"/>
                    </a:lnTo>
                    <a:lnTo>
                      <a:pt x="154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6" y="232"/>
                    </a:lnTo>
                    <a:lnTo>
                      <a:pt x="106" y="232"/>
                    </a:lnTo>
                    <a:lnTo>
                      <a:pt x="103" y="227"/>
                    </a:lnTo>
                    <a:lnTo>
                      <a:pt x="101" y="221"/>
                    </a:lnTo>
                    <a:lnTo>
                      <a:pt x="100" y="215"/>
                    </a:lnTo>
                    <a:lnTo>
                      <a:pt x="100" y="208"/>
                    </a:lnTo>
                    <a:lnTo>
                      <a:pt x="99" y="163"/>
                    </a:lnTo>
                    <a:lnTo>
                      <a:pt x="99" y="163"/>
                    </a:lnTo>
                    <a:lnTo>
                      <a:pt x="98" y="157"/>
                    </a:lnTo>
                    <a:lnTo>
                      <a:pt x="97" y="151"/>
                    </a:lnTo>
                    <a:lnTo>
                      <a:pt x="95" y="146"/>
                    </a:lnTo>
                    <a:lnTo>
                      <a:pt x="92" y="142"/>
                    </a:lnTo>
                    <a:lnTo>
                      <a:pt x="88" y="139"/>
                    </a:lnTo>
                    <a:lnTo>
                      <a:pt x="83" y="136"/>
                    </a:lnTo>
                    <a:lnTo>
                      <a:pt x="78" y="135"/>
                    </a:lnTo>
                    <a:lnTo>
                      <a:pt x="71" y="134"/>
                    </a:lnTo>
                    <a:lnTo>
                      <a:pt x="47" y="134"/>
                    </a:lnTo>
                    <a:lnTo>
                      <a:pt x="47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7" y="101"/>
                    </a:moveTo>
                    <a:lnTo>
                      <a:pt x="66" y="101"/>
                    </a:lnTo>
                    <a:lnTo>
                      <a:pt x="66" y="101"/>
                    </a:lnTo>
                    <a:lnTo>
                      <a:pt x="74" y="101"/>
                    </a:lnTo>
                    <a:lnTo>
                      <a:pt x="81" y="99"/>
                    </a:lnTo>
                    <a:lnTo>
                      <a:pt x="87" y="97"/>
                    </a:lnTo>
                    <a:lnTo>
                      <a:pt x="91" y="93"/>
                    </a:lnTo>
                    <a:lnTo>
                      <a:pt x="95" y="89"/>
                    </a:lnTo>
                    <a:lnTo>
                      <a:pt x="98" y="83"/>
                    </a:lnTo>
                    <a:lnTo>
                      <a:pt x="100" y="75"/>
                    </a:lnTo>
                    <a:lnTo>
                      <a:pt x="100" y="67"/>
                    </a:lnTo>
                    <a:lnTo>
                      <a:pt x="100" y="67"/>
                    </a:lnTo>
                    <a:lnTo>
                      <a:pt x="100" y="59"/>
                    </a:lnTo>
                    <a:lnTo>
                      <a:pt x="98" y="53"/>
                    </a:lnTo>
                    <a:lnTo>
                      <a:pt x="96" y="48"/>
                    </a:lnTo>
                    <a:lnTo>
                      <a:pt x="92" y="43"/>
                    </a:lnTo>
                    <a:lnTo>
                      <a:pt x="88" y="40"/>
                    </a:lnTo>
                    <a:lnTo>
                      <a:pt x="82" y="37"/>
                    </a:lnTo>
                    <a:lnTo>
                      <a:pt x="76" y="35"/>
                    </a:lnTo>
                    <a:lnTo>
                      <a:pt x="68" y="34"/>
                    </a:lnTo>
                    <a:lnTo>
                      <a:pt x="47" y="34"/>
                    </a:lnTo>
                    <a:lnTo>
                      <a:pt x="47" y="101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600">
                  <a:solidFill>
                    <a:srgbClr val="FFCC33"/>
                  </a:solidFill>
                </a:endParaRPr>
              </a:p>
            </p:txBody>
          </p:sp>
          <p:sp>
            <p:nvSpPr>
              <p:cNvPr id="14" name="Freeform 7"/>
              <p:cNvSpPr>
                <a:spLocks noEditPoints="1"/>
              </p:cNvSpPr>
              <p:nvPr userDrawn="1"/>
            </p:nvSpPr>
            <p:spPr bwMode="auto">
              <a:xfrm>
                <a:off x="7904163" y="4803775"/>
                <a:ext cx="84138" cy="127000"/>
              </a:xfrm>
              <a:custGeom>
                <a:avLst/>
                <a:gdLst>
                  <a:gd name="T0" fmla="*/ 79 w 158"/>
                  <a:gd name="T1" fmla="*/ 0 h 240"/>
                  <a:gd name="T2" fmla="*/ 102 w 158"/>
                  <a:gd name="T3" fmla="*/ 2 h 240"/>
                  <a:gd name="T4" fmla="*/ 122 w 158"/>
                  <a:gd name="T5" fmla="*/ 8 h 240"/>
                  <a:gd name="T6" fmla="*/ 135 w 158"/>
                  <a:gd name="T7" fmla="*/ 19 h 240"/>
                  <a:gd name="T8" fmla="*/ 145 w 158"/>
                  <a:gd name="T9" fmla="*/ 33 h 240"/>
                  <a:gd name="T10" fmla="*/ 152 w 158"/>
                  <a:gd name="T11" fmla="*/ 51 h 240"/>
                  <a:gd name="T12" fmla="*/ 156 w 158"/>
                  <a:gd name="T13" fmla="*/ 72 h 240"/>
                  <a:gd name="T14" fmla="*/ 158 w 158"/>
                  <a:gd name="T15" fmla="*/ 121 h 240"/>
                  <a:gd name="T16" fmla="*/ 158 w 158"/>
                  <a:gd name="T17" fmla="*/ 146 h 240"/>
                  <a:gd name="T18" fmla="*/ 154 w 158"/>
                  <a:gd name="T19" fmla="*/ 179 h 240"/>
                  <a:gd name="T20" fmla="*/ 149 w 158"/>
                  <a:gd name="T21" fmla="*/ 198 h 240"/>
                  <a:gd name="T22" fmla="*/ 141 w 158"/>
                  <a:gd name="T23" fmla="*/ 215 h 240"/>
                  <a:gd name="T24" fmla="*/ 129 w 158"/>
                  <a:gd name="T25" fmla="*/ 227 h 240"/>
                  <a:gd name="T26" fmla="*/ 113 w 158"/>
                  <a:gd name="T27" fmla="*/ 235 h 240"/>
                  <a:gd name="T28" fmla="*/ 92 w 158"/>
                  <a:gd name="T29" fmla="*/ 240 h 240"/>
                  <a:gd name="T30" fmla="*/ 79 w 158"/>
                  <a:gd name="T31" fmla="*/ 240 h 240"/>
                  <a:gd name="T32" fmla="*/ 56 w 158"/>
                  <a:gd name="T33" fmla="*/ 238 h 240"/>
                  <a:gd name="T34" fmla="*/ 38 w 158"/>
                  <a:gd name="T35" fmla="*/ 232 h 240"/>
                  <a:gd name="T36" fmla="*/ 24 w 158"/>
                  <a:gd name="T37" fmla="*/ 221 h 240"/>
                  <a:gd name="T38" fmla="*/ 13 w 158"/>
                  <a:gd name="T39" fmla="*/ 207 h 240"/>
                  <a:gd name="T40" fmla="*/ 7 w 158"/>
                  <a:gd name="T41" fmla="*/ 189 h 240"/>
                  <a:gd name="T42" fmla="*/ 3 w 158"/>
                  <a:gd name="T43" fmla="*/ 168 h 240"/>
                  <a:gd name="T44" fmla="*/ 0 w 158"/>
                  <a:gd name="T45" fmla="*/ 121 h 240"/>
                  <a:gd name="T46" fmla="*/ 1 w 158"/>
                  <a:gd name="T47" fmla="*/ 94 h 240"/>
                  <a:gd name="T48" fmla="*/ 5 w 158"/>
                  <a:gd name="T49" fmla="*/ 61 h 240"/>
                  <a:gd name="T50" fmla="*/ 10 w 158"/>
                  <a:gd name="T51" fmla="*/ 42 h 240"/>
                  <a:gd name="T52" fmla="*/ 18 w 158"/>
                  <a:gd name="T53" fmla="*/ 26 h 240"/>
                  <a:gd name="T54" fmla="*/ 31 w 158"/>
                  <a:gd name="T55" fmla="*/ 13 h 240"/>
                  <a:gd name="T56" fmla="*/ 46 w 158"/>
                  <a:gd name="T57" fmla="*/ 5 h 240"/>
                  <a:gd name="T58" fmla="*/ 67 w 158"/>
                  <a:gd name="T59" fmla="*/ 0 h 240"/>
                  <a:gd name="T60" fmla="*/ 79 w 158"/>
                  <a:gd name="T61" fmla="*/ 0 h 240"/>
                  <a:gd name="T62" fmla="*/ 79 w 158"/>
                  <a:gd name="T63" fmla="*/ 206 h 240"/>
                  <a:gd name="T64" fmla="*/ 88 w 158"/>
                  <a:gd name="T65" fmla="*/ 205 h 240"/>
                  <a:gd name="T66" fmla="*/ 96 w 158"/>
                  <a:gd name="T67" fmla="*/ 202 h 240"/>
                  <a:gd name="T68" fmla="*/ 101 w 158"/>
                  <a:gd name="T69" fmla="*/ 195 h 240"/>
                  <a:gd name="T70" fmla="*/ 106 w 158"/>
                  <a:gd name="T71" fmla="*/ 186 h 240"/>
                  <a:gd name="T72" fmla="*/ 111 w 158"/>
                  <a:gd name="T73" fmla="*/ 160 h 240"/>
                  <a:gd name="T74" fmla="*/ 112 w 158"/>
                  <a:gd name="T75" fmla="*/ 121 h 240"/>
                  <a:gd name="T76" fmla="*/ 112 w 158"/>
                  <a:gd name="T77" fmla="*/ 98 h 240"/>
                  <a:gd name="T78" fmla="*/ 109 w 158"/>
                  <a:gd name="T79" fmla="*/ 66 h 240"/>
                  <a:gd name="T80" fmla="*/ 103 w 158"/>
                  <a:gd name="T81" fmla="*/ 49 h 240"/>
                  <a:gd name="T82" fmla="*/ 99 w 158"/>
                  <a:gd name="T83" fmla="*/ 42 h 240"/>
                  <a:gd name="T84" fmla="*/ 92 w 158"/>
                  <a:gd name="T85" fmla="*/ 36 h 240"/>
                  <a:gd name="T86" fmla="*/ 84 w 158"/>
                  <a:gd name="T87" fmla="*/ 34 h 240"/>
                  <a:gd name="T88" fmla="*/ 79 w 158"/>
                  <a:gd name="T89" fmla="*/ 34 h 240"/>
                  <a:gd name="T90" fmla="*/ 70 w 158"/>
                  <a:gd name="T91" fmla="*/ 35 h 240"/>
                  <a:gd name="T92" fmla="*/ 63 w 158"/>
                  <a:gd name="T93" fmla="*/ 38 h 240"/>
                  <a:gd name="T94" fmla="*/ 57 w 158"/>
                  <a:gd name="T95" fmla="*/ 45 h 240"/>
                  <a:gd name="T96" fmla="*/ 53 w 158"/>
                  <a:gd name="T97" fmla="*/ 54 h 240"/>
                  <a:gd name="T98" fmla="*/ 49 w 158"/>
                  <a:gd name="T99" fmla="*/ 80 h 240"/>
                  <a:gd name="T100" fmla="*/ 48 w 158"/>
                  <a:gd name="T101" fmla="*/ 121 h 240"/>
                  <a:gd name="T102" fmla="*/ 48 w 158"/>
                  <a:gd name="T103" fmla="*/ 142 h 240"/>
                  <a:gd name="T104" fmla="*/ 50 w 158"/>
                  <a:gd name="T105" fmla="*/ 174 h 240"/>
                  <a:gd name="T106" fmla="*/ 55 w 158"/>
                  <a:gd name="T107" fmla="*/ 191 h 240"/>
                  <a:gd name="T108" fmla="*/ 60 w 158"/>
                  <a:gd name="T109" fmla="*/ 198 h 240"/>
                  <a:gd name="T110" fmla="*/ 66 w 158"/>
                  <a:gd name="T111" fmla="*/ 204 h 240"/>
                  <a:gd name="T112" fmla="*/ 74 w 158"/>
                  <a:gd name="T113" fmla="*/ 206 h 240"/>
                  <a:gd name="T114" fmla="*/ 79 w 158"/>
                  <a:gd name="T115" fmla="*/ 20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8" h="240">
                    <a:moveTo>
                      <a:pt x="79" y="0"/>
                    </a:moveTo>
                    <a:lnTo>
                      <a:pt x="79" y="0"/>
                    </a:lnTo>
                    <a:lnTo>
                      <a:pt x="92" y="0"/>
                    </a:lnTo>
                    <a:lnTo>
                      <a:pt x="102" y="2"/>
                    </a:lnTo>
                    <a:lnTo>
                      <a:pt x="113" y="5"/>
                    </a:lnTo>
                    <a:lnTo>
                      <a:pt x="122" y="8"/>
                    </a:lnTo>
                    <a:lnTo>
                      <a:pt x="129" y="13"/>
                    </a:lnTo>
                    <a:lnTo>
                      <a:pt x="135" y="19"/>
                    </a:lnTo>
                    <a:lnTo>
                      <a:pt x="141" y="26"/>
                    </a:lnTo>
                    <a:lnTo>
                      <a:pt x="145" y="33"/>
                    </a:lnTo>
                    <a:lnTo>
                      <a:pt x="149" y="42"/>
                    </a:lnTo>
                    <a:lnTo>
                      <a:pt x="152" y="51"/>
                    </a:lnTo>
                    <a:lnTo>
                      <a:pt x="154" y="61"/>
                    </a:lnTo>
                    <a:lnTo>
                      <a:pt x="156" y="72"/>
                    </a:lnTo>
                    <a:lnTo>
                      <a:pt x="158" y="94"/>
                    </a:lnTo>
                    <a:lnTo>
                      <a:pt x="158" y="121"/>
                    </a:lnTo>
                    <a:lnTo>
                      <a:pt x="158" y="121"/>
                    </a:lnTo>
                    <a:lnTo>
                      <a:pt x="158" y="146"/>
                    </a:lnTo>
                    <a:lnTo>
                      <a:pt x="156" y="168"/>
                    </a:lnTo>
                    <a:lnTo>
                      <a:pt x="154" y="179"/>
                    </a:lnTo>
                    <a:lnTo>
                      <a:pt x="152" y="189"/>
                    </a:lnTo>
                    <a:lnTo>
                      <a:pt x="149" y="198"/>
                    </a:lnTo>
                    <a:lnTo>
                      <a:pt x="145" y="207"/>
                    </a:lnTo>
                    <a:lnTo>
                      <a:pt x="141" y="215"/>
                    </a:lnTo>
                    <a:lnTo>
                      <a:pt x="135" y="221"/>
                    </a:lnTo>
                    <a:lnTo>
                      <a:pt x="129" y="227"/>
                    </a:lnTo>
                    <a:lnTo>
                      <a:pt x="122" y="232"/>
                    </a:lnTo>
                    <a:lnTo>
                      <a:pt x="113" y="235"/>
                    </a:lnTo>
                    <a:lnTo>
                      <a:pt x="102" y="238"/>
                    </a:lnTo>
                    <a:lnTo>
                      <a:pt x="92" y="240"/>
                    </a:lnTo>
                    <a:lnTo>
                      <a:pt x="79" y="240"/>
                    </a:lnTo>
                    <a:lnTo>
                      <a:pt x="79" y="240"/>
                    </a:lnTo>
                    <a:lnTo>
                      <a:pt x="67" y="240"/>
                    </a:lnTo>
                    <a:lnTo>
                      <a:pt x="56" y="238"/>
                    </a:lnTo>
                    <a:lnTo>
                      <a:pt x="46" y="235"/>
                    </a:lnTo>
                    <a:lnTo>
                      <a:pt x="38" y="232"/>
                    </a:lnTo>
                    <a:lnTo>
                      <a:pt x="31" y="227"/>
                    </a:lnTo>
                    <a:lnTo>
                      <a:pt x="24" y="221"/>
                    </a:lnTo>
                    <a:lnTo>
                      <a:pt x="18" y="215"/>
                    </a:lnTo>
                    <a:lnTo>
                      <a:pt x="13" y="207"/>
                    </a:lnTo>
                    <a:lnTo>
                      <a:pt x="10" y="198"/>
                    </a:lnTo>
                    <a:lnTo>
                      <a:pt x="7" y="189"/>
                    </a:lnTo>
                    <a:lnTo>
                      <a:pt x="5" y="179"/>
                    </a:lnTo>
                    <a:lnTo>
                      <a:pt x="3" y="168"/>
                    </a:lnTo>
                    <a:lnTo>
                      <a:pt x="1" y="146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94"/>
                    </a:lnTo>
                    <a:lnTo>
                      <a:pt x="3" y="72"/>
                    </a:lnTo>
                    <a:lnTo>
                      <a:pt x="5" y="61"/>
                    </a:lnTo>
                    <a:lnTo>
                      <a:pt x="7" y="51"/>
                    </a:lnTo>
                    <a:lnTo>
                      <a:pt x="10" y="42"/>
                    </a:lnTo>
                    <a:lnTo>
                      <a:pt x="13" y="33"/>
                    </a:lnTo>
                    <a:lnTo>
                      <a:pt x="18" y="26"/>
                    </a:lnTo>
                    <a:lnTo>
                      <a:pt x="24" y="19"/>
                    </a:lnTo>
                    <a:lnTo>
                      <a:pt x="31" y="13"/>
                    </a:lnTo>
                    <a:lnTo>
                      <a:pt x="38" y="8"/>
                    </a:lnTo>
                    <a:lnTo>
                      <a:pt x="46" y="5"/>
                    </a:lnTo>
                    <a:lnTo>
                      <a:pt x="56" y="2"/>
                    </a:lnTo>
                    <a:lnTo>
                      <a:pt x="67" y="0"/>
                    </a:lnTo>
                    <a:lnTo>
                      <a:pt x="79" y="0"/>
                    </a:lnTo>
                    <a:lnTo>
                      <a:pt x="79" y="0"/>
                    </a:lnTo>
                    <a:close/>
                    <a:moveTo>
                      <a:pt x="79" y="206"/>
                    </a:moveTo>
                    <a:lnTo>
                      <a:pt x="79" y="206"/>
                    </a:lnTo>
                    <a:lnTo>
                      <a:pt x="84" y="206"/>
                    </a:lnTo>
                    <a:lnTo>
                      <a:pt x="88" y="205"/>
                    </a:lnTo>
                    <a:lnTo>
                      <a:pt x="92" y="204"/>
                    </a:lnTo>
                    <a:lnTo>
                      <a:pt x="96" y="202"/>
                    </a:lnTo>
                    <a:lnTo>
                      <a:pt x="99" y="198"/>
                    </a:lnTo>
                    <a:lnTo>
                      <a:pt x="101" y="195"/>
                    </a:lnTo>
                    <a:lnTo>
                      <a:pt x="103" y="191"/>
                    </a:lnTo>
                    <a:lnTo>
                      <a:pt x="106" y="186"/>
                    </a:lnTo>
                    <a:lnTo>
                      <a:pt x="109" y="174"/>
                    </a:lnTo>
                    <a:lnTo>
                      <a:pt x="111" y="160"/>
                    </a:lnTo>
                    <a:lnTo>
                      <a:pt x="112" y="142"/>
                    </a:lnTo>
                    <a:lnTo>
                      <a:pt x="112" y="121"/>
                    </a:lnTo>
                    <a:lnTo>
                      <a:pt x="112" y="121"/>
                    </a:lnTo>
                    <a:lnTo>
                      <a:pt x="112" y="98"/>
                    </a:lnTo>
                    <a:lnTo>
                      <a:pt x="111" y="80"/>
                    </a:lnTo>
                    <a:lnTo>
                      <a:pt x="109" y="66"/>
                    </a:lnTo>
                    <a:lnTo>
                      <a:pt x="106" y="54"/>
                    </a:lnTo>
                    <a:lnTo>
                      <a:pt x="103" y="49"/>
                    </a:lnTo>
                    <a:lnTo>
                      <a:pt x="101" y="45"/>
                    </a:lnTo>
                    <a:lnTo>
                      <a:pt x="99" y="42"/>
                    </a:lnTo>
                    <a:lnTo>
                      <a:pt x="96" y="38"/>
                    </a:lnTo>
                    <a:lnTo>
                      <a:pt x="92" y="36"/>
                    </a:lnTo>
                    <a:lnTo>
                      <a:pt x="88" y="35"/>
                    </a:lnTo>
                    <a:lnTo>
                      <a:pt x="84" y="34"/>
                    </a:lnTo>
                    <a:lnTo>
                      <a:pt x="79" y="34"/>
                    </a:lnTo>
                    <a:lnTo>
                      <a:pt x="79" y="34"/>
                    </a:lnTo>
                    <a:lnTo>
                      <a:pt x="74" y="34"/>
                    </a:lnTo>
                    <a:lnTo>
                      <a:pt x="70" y="35"/>
                    </a:lnTo>
                    <a:lnTo>
                      <a:pt x="66" y="36"/>
                    </a:lnTo>
                    <a:lnTo>
                      <a:pt x="63" y="38"/>
                    </a:lnTo>
                    <a:lnTo>
                      <a:pt x="60" y="42"/>
                    </a:lnTo>
                    <a:lnTo>
                      <a:pt x="57" y="45"/>
                    </a:lnTo>
                    <a:lnTo>
                      <a:pt x="55" y="49"/>
                    </a:lnTo>
                    <a:lnTo>
                      <a:pt x="53" y="54"/>
                    </a:lnTo>
                    <a:lnTo>
                      <a:pt x="50" y="66"/>
                    </a:lnTo>
                    <a:lnTo>
                      <a:pt x="49" y="80"/>
                    </a:lnTo>
                    <a:lnTo>
                      <a:pt x="48" y="98"/>
                    </a:lnTo>
                    <a:lnTo>
                      <a:pt x="48" y="121"/>
                    </a:lnTo>
                    <a:lnTo>
                      <a:pt x="48" y="121"/>
                    </a:lnTo>
                    <a:lnTo>
                      <a:pt x="48" y="142"/>
                    </a:lnTo>
                    <a:lnTo>
                      <a:pt x="49" y="160"/>
                    </a:lnTo>
                    <a:lnTo>
                      <a:pt x="50" y="174"/>
                    </a:lnTo>
                    <a:lnTo>
                      <a:pt x="53" y="186"/>
                    </a:lnTo>
                    <a:lnTo>
                      <a:pt x="55" y="191"/>
                    </a:lnTo>
                    <a:lnTo>
                      <a:pt x="57" y="195"/>
                    </a:lnTo>
                    <a:lnTo>
                      <a:pt x="60" y="198"/>
                    </a:lnTo>
                    <a:lnTo>
                      <a:pt x="63" y="202"/>
                    </a:lnTo>
                    <a:lnTo>
                      <a:pt x="66" y="204"/>
                    </a:lnTo>
                    <a:lnTo>
                      <a:pt x="70" y="205"/>
                    </a:lnTo>
                    <a:lnTo>
                      <a:pt x="74" y="206"/>
                    </a:lnTo>
                    <a:lnTo>
                      <a:pt x="79" y="206"/>
                    </a:lnTo>
                    <a:lnTo>
                      <a:pt x="79" y="206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600">
                  <a:solidFill>
                    <a:srgbClr val="FFCC33"/>
                  </a:solidFill>
                </a:endParaRPr>
              </a:p>
            </p:txBody>
          </p:sp>
          <p:sp>
            <p:nvSpPr>
              <p:cNvPr id="15" name="Freeform 8"/>
              <p:cNvSpPr>
                <a:spLocks/>
              </p:cNvSpPr>
              <p:nvPr userDrawn="1"/>
            </p:nvSpPr>
            <p:spPr bwMode="auto">
              <a:xfrm>
                <a:off x="8002588" y="4805363"/>
                <a:ext cx="77788" cy="125413"/>
              </a:xfrm>
              <a:custGeom>
                <a:avLst/>
                <a:gdLst>
                  <a:gd name="T0" fmla="*/ 47 w 148"/>
                  <a:gd name="T1" fmla="*/ 0 h 236"/>
                  <a:gd name="T2" fmla="*/ 47 w 148"/>
                  <a:gd name="T3" fmla="*/ 162 h 236"/>
                  <a:gd name="T4" fmla="*/ 47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50 w 148"/>
                  <a:gd name="T11" fmla="*/ 184 h 236"/>
                  <a:gd name="T12" fmla="*/ 52 w 148"/>
                  <a:gd name="T13" fmla="*/ 190 h 236"/>
                  <a:gd name="T14" fmla="*/ 56 w 148"/>
                  <a:gd name="T15" fmla="*/ 195 h 236"/>
                  <a:gd name="T16" fmla="*/ 60 w 148"/>
                  <a:gd name="T17" fmla="*/ 199 h 236"/>
                  <a:gd name="T18" fmla="*/ 66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1 w 148"/>
                  <a:gd name="T25" fmla="*/ 202 h 236"/>
                  <a:gd name="T26" fmla="*/ 87 w 148"/>
                  <a:gd name="T27" fmla="*/ 199 h 236"/>
                  <a:gd name="T28" fmla="*/ 93 w 148"/>
                  <a:gd name="T29" fmla="*/ 195 h 236"/>
                  <a:gd name="T30" fmla="*/ 96 w 148"/>
                  <a:gd name="T31" fmla="*/ 190 h 236"/>
                  <a:gd name="T32" fmla="*/ 99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2 w 148"/>
                  <a:gd name="T39" fmla="*/ 162 h 236"/>
                  <a:gd name="T40" fmla="*/ 102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7 w 148"/>
                  <a:gd name="T49" fmla="*/ 172 h 236"/>
                  <a:gd name="T50" fmla="*/ 146 w 148"/>
                  <a:gd name="T51" fmla="*/ 182 h 236"/>
                  <a:gd name="T52" fmla="*/ 144 w 148"/>
                  <a:gd name="T53" fmla="*/ 190 h 236"/>
                  <a:gd name="T54" fmla="*/ 142 w 148"/>
                  <a:gd name="T55" fmla="*/ 199 h 236"/>
                  <a:gd name="T56" fmla="*/ 138 w 148"/>
                  <a:gd name="T57" fmla="*/ 206 h 236"/>
                  <a:gd name="T58" fmla="*/ 135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9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60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7 w 148"/>
                  <a:gd name="T97" fmla="*/ 200 h 236"/>
                  <a:gd name="T98" fmla="*/ 4 w 148"/>
                  <a:gd name="T99" fmla="*/ 191 h 236"/>
                  <a:gd name="T100" fmla="*/ 1 w 148"/>
                  <a:gd name="T101" fmla="*/ 182 h 236"/>
                  <a:gd name="T102" fmla="*/ 0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7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7" y="0"/>
                    </a:moveTo>
                    <a:lnTo>
                      <a:pt x="47" y="162"/>
                    </a:lnTo>
                    <a:lnTo>
                      <a:pt x="47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50" y="184"/>
                    </a:lnTo>
                    <a:lnTo>
                      <a:pt x="52" y="190"/>
                    </a:lnTo>
                    <a:lnTo>
                      <a:pt x="56" y="195"/>
                    </a:lnTo>
                    <a:lnTo>
                      <a:pt x="60" y="199"/>
                    </a:lnTo>
                    <a:lnTo>
                      <a:pt x="66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1" y="202"/>
                    </a:lnTo>
                    <a:lnTo>
                      <a:pt x="87" y="199"/>
                    </a:lnTo>
                    <a:lnTo>
                      <a:pt x="93" y="195"/>
                    </a:lnTo>
                    <a:lnTo>
                      <a:pt x="96" y="190"/>
                    </a:lnTo>
                    <a:lnTo>
                      <a:pt x="99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2" y="162"/>
                    </a:lnTo>
                    <a:lnTo>
                      <a:pt x="102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7" y="172"/>
                    </a:lnTo>
                    <a:lnTo>
                      <a:pt x="146" y="182"/>
                    </a:lnTo>
                    <a:lnTo>
                      <a:pt x="144" y="190"/>
                    </a:lnTo>
                    <a:lnTo>
                      <a:pt x="142" y="199"/>
                    </a:lnTo>
                    <a:lnTo>
                      <a:pt x="138" y="206"/>
                    </a:lnTo>
                    <a:lnTo>
                      <a:pt x="135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9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60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7" y="200"/>
                    </a:lnTo>
                    <a:lnTo>
                      <a:pt x="4" y="191"/>
                    </a:lnTo>
                    <a:lnTo>
                      <a:pt x="1" y="182"/>
                    </a:lnTo>
                    <a:lnTo>
                      <a:pt x="0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600">
                  <a:solidFill>
                    <a:srgbClr val="FFCC33"/>
                  </a:solidFill>
                </a:endParaRPr>
              </a:p>
            </p:txBody>
          </p:sp>
          <p:sp>
            <p:nvSpPr>
              <p:cNvPr id="16" name="Freeform 9"/>
              <p:cNvSpPr>
                <a:spLocks noEditPoints="1"/>
              </p:cNvSpPr>
              <p:nvPr userDrawn="1"/>
            </p:nvSpPr>
            <p:spPr bwMode="auto">
              <a:xfrm>
                <a:off x="8101013" y="4805363"/>
                <a:ext cx="76200" cy="123825"/>
              </a:xfrm>
              <a:custGeom>
                <a:avLst/>
                <a:gdLst>
                  <a:gd name="T0" fmla="*/ 0 w 144"/>
                  <a:gd name="T1" fmla="*/ 0 h 232"/>
                  <a:gd name="T2" fmla="*/ 82 w 144"/>
                  <a:gd name="T3" fmla="*/ 0 h 232"/>
                  <a:gd name="T4" fmla="*/ 82 w 144"/>
                  <a:gd name="T5" fmla="*/ 0 h 232"/>
                  <a:gd name="T6" fmla="*/ 90 w 144"/>
                  <a:gd name="T7" fmla="*/ 1 h 232"/>
                  <a:gd name="T8" fmla="*/ 98 w 144"/>
                  <a:gd name="T9" fmla="*/ 2 h 232"/>
                  <a:gd name="T10" fmla="*/ 105 w 144"/>
                  <a:gd name="T11" fmla="*/ 4 h 232"/>
                  <a:gd name="T12" fmla="*/ 111 w 144"/>
                  <a:gd name="T13" fmla="*/ 6 h 232"/>
                  <a:gd name="T14" fmla="*/ 117 w 144"/>
                  <a:gd name="T15" fmla="*/ 9 h 232"/>
                  <a:gd name="T16" fmla="*/ 122 w 144"/>
                  <a:gd name="T17" fmla="*/ 13 h 232"/>
                  <a:gd name="T18" fmla="*/ 127 w 144"/>
                  <a:gd name="T19" fmla="*/ 17 h 232"/>
                  <a:gd name="T20" fmla="*/ 131 w 144"/>
                  <a:gd name="T21" fmla="*/ 22 h 232"/>
                  <a:gd name="T22" fmla="*/ 134 w 144"/>
                  <a:gd name="T23" fmla="*/ 27 h 232"/>
                  <a:gd name="T24" fmla="*/ 137 w 144"/>
                  <a:gd name="T25" fmla="*/ 32 h 232"/>
                  <a:gd name="T26" fmla="*/ 141 w 144"/>
                  <a:gd name="T27" fmla="*/ 45 h 232"/>
                  <a:gd name="T28" fmla="*/ 144 w 144"/>
                  <a:gd name="T29" fmla="*/ 57 h 232"/>
                  <a:gd name="T30" fmla="*/ 144 w 144"/>
                  <a:gd name="T31" fmla="*/ 70 h 232"/>
                  <a:gd name="T32" fmla="*/ 144 w 144"/>
                  <a:gd name="T33" fmla="*/ 70 h 232"/>
                  <a:gd name="T34" fmla="*/ 144 w 144"/>
                  <a:gd name="T35" fmla="*/ 78 h 232"/>
                  <a:gd name="T36" fmla="*/ 143 w 144"/>
                  <a:gd name="T37" fmla="*/ 86 h 232"/>
                  <a:gd name="T38" fmla="*/ 141 w 144"/>
                  <a:gd name="T39" fmla="*/ 94 h 232"/>
                  <a:gd name="T40" fmla="*/ 139 w 144"/>
                  <a:gd name="T41" fmla="*/ 101 h 232"/>
                  <a:gd name="T42" fmla="*/ 136 w 144"/>
                  <a:gd name="T43" fmla="*/ 107 h 232"/>
                  <a:gd name="T44" fmla="*/ 133 w 144"/>
                  <a:gd name="T45" fmla="*/ 112 h 232"/>
                  <a:gd name="T46" fmla="*/ 129 w 144"/>
                  <a:gd name="T47" fmla="*/ 118 h 232"/>
                  <a:gd name="T48" fmla="*/ 124 w 144"/>
                  <a:gd name="T49" fmla="*/ 123 h 232"/>
                  <a:gd name="T50" fmla="*/ 119 w 144"/>
                  <a:gd name="T51" fmla="*/ 127 h 232"/>
                  <a:gd name="T52" fmla="*/ 114 w 144"/>
                  <a:gd name="T53" fmla="*/ 130 h 232"/>
                  <a:gd name="T54" fmla="*/ 108 w 144"/>
                  <a:gd name="T55" fmla="*/ 133 h 232"/>
                  <a:gd name="T56" fmla="*/ 101 w 144"/>
                  <a:gd name="T57" fmla="*/ 136 h 232"/>
                  <a:gd name="T58" fmla="*/ 95 w 144"/>
                  <a:gd name="T59" fmla="*/ 137 h 232"/>
                  <a:gd name="T60" fmla="*/ 87 w 144"/>
                  <a:gd name="T61" fmla="*/ 139 h 232"/>
                  <a:gd name="T62" fmla="*/ 71 w 144"/>
                  <a:gd name="T63" fmla="*/ 140 h 232"/>
                  <a:gd name="T64" fmla="*/ 46 w 144"/>
                  <a:gd name="T65" fmla="*/ 140 h 232"/>
                  <a:gd name="T66" fmla="*/ 46 w 144"/>
                  <a:gd name="T67" fmla="*/ 232 h 232"/>
                  <a:gd name="T68" fmla="*/ 0 w 144"/>
                  <a:gd name="T69" fmla="*/ 232 h 232"/>
                  <a:gd name="T70" fmla="*/ 0 w 144"/>
                  <a:gd name="T71" fmla="*/ 0 h 232"/>
                  <a:gd name="T72" fmla="*/ 46 w 144"/>
                  <a:gd name="T73" fmla="*/ 105 h 232"/>
                  <a:gd name="T74" fmla="*/ 67 w 144"/>
                  <a:gd name="T75" fmla="*/ 105 h 232"/>
                  <a:gd name="T76" fmla="*/ 67 w 144"/>
                  <a:gd name="T77" fmla="*/ 105 h 232"/>
                  <a:gd name="T78" fmla="*/ 74 w 144"/>
                  <a:gd name="T79" fmla="*/ 104 h 232"/>
                  <a:gd name="T80" fmla="*/ 80 w 144"/>
                  <a:gd name="T81" fmla="*/ 103 h 232"/>
                  <a:gd name="T82" fmla="*/ 85 w 144"/>
                  <a:gd name="T83" fmla="*/ 100 h 232"/>
                  <a:gd name="T84" fmla="*/ 90 w 144"/>
                  <a:gd name="T85" fmla="*/ 96 h 232"/>
                  <a:gd name="T86" fmla="*/ 93 w 144"/>
                  <a:gd name="T87" fmla="*/ 92 h 232"/>
                  <a:gd name="T88" fmla="*/ 96 w 144"/>
                  <a:gd name="T89" fmla="*/ 86 h 232"/>
                  <a:gd name="T90" fmla="*/ 98 w 144"/>
                  <a:gd name="T91" fmla="*/ 79 h 232"/>
                  <a:gd name="T92" fmla="*/ 98 w 144"/>
                  <a:gd name="T93" fmla="*/ 70 h 232"/>
                  <a:gd name="T94" fmla="*/ 98 w 144"/>
                  <a:gd name="T95" fmla="*/ 70 h 232"/>
                  <a:gd name="T96" fmla="*/ 98 w 144"/>
                  <a:gd name="T97" fmla="*/ 62 h 232"/>
                  <a:gd name="T98" fmla="*/ 97 w 144"/>
                  <a:gd name="T99" fmla="*/ 55 h 232"/>
                  <a:gd name="T100" fmla="*/ 94 w 144"/>
                  <a:gd name="T101" fmla="*/ 49 h 232"/>
                  <a:gd name="T102" fmla="*/ 91 w 144"/>
                  <a:gd name="T103" fmla="*/ 44 h 232"/>
                  <a:gd name="T104" fmla="*/ 87 w 144"/>
                  <a:gd name="T105" fmla="*/ 40 h 232"/>
                  <a:gd name="T106" fmla="*/ 81 w 144"/>
                  <a:gd name="T107" fmla="*/ 37 h 232"/>
                  <a:gd name="T108" fmla="*/ 74 w 144"/>
                  <a:gd name="T109" fmla="*/ 35 h 232"/>
                  <a:gd name="T110" fmla="*/ 65 w 144"/>
                  <a:gd name="T111" fmla="*/ 34 h 232"/>
                  <a:gd name="T112" fmla="*/ 46 w 144"/>
                  <a:gd name="T113" fmla="*/ 34 h 232"/>
                  <a:gd name="T114" fmla="*/ 46 w 144"/>
                  <a:gd name="T115" fmla="*/ 10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4" h="232">
                    <a:moveTo>
                      <a:pt x="0" y="0"/>
                    </a:moveTo>
                    <a:lnTo>
                      <a:pt x="82" y="0"/>
                    </a:lnTo>
                    <a:lnTo>
                      <a:pt x="82" y="0"/>
                    </a:lnTo>
                    <a:lnTo>
                      <a:pt x="90" y="1"/>
                    </a:lnTo>
                    <a:lnTo>
                      <a:pt x="98" y="2"/>
                    </a:lnTo>
                    <a:lnTo>
                      <a:pt x="105" y="4"/>
                    </a:lnTo>
                    <a:lnTo>
                      <a:pt x="111" y="6"/>
                    </a:lnTo>
                    <a:lnTo>
                      <a:pt x="117" y="9"/>
                    </a:lnTo>
                    <a:lnTo>
                      <a:pt x="122" y="13"/>
                    </a:lnTo>
                    <a:lnTo>
                      <a:pt x="127" y="17"/>
                    </a:lnTo>
                    <a:lnTo>
                      <a:pt x="131" y="22"/>
                    </a:lnTo>
                    <a:lnTo>
                      <a:pt x="134" y="27"/>
                    </a:lnTo>
                    <a:lnTo>
                      <a:pt x="137" y="32"/>
                    </a:lnTo>
                    <a:lnTo>
                      <a:pt x="141" y="45"/>
                    </a:lnTo>
                    <a:lnTo>
                      <a:pt x="144" y="57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78"/>
                    </a:lnTo>
                    <a:lnTo>
                      <a:pt x="143" y="86"/>
                    </a:lnTo>
                    <a:lnTo>
                      <a:pt x="141" y="94"/>
                    </a:lnTo>
                    <a:lnTo>
                      <a:pt x="139" y="101"/>
                    </a:lnTo>
                    <a:lnTo>
                      <a:pt x="136" y="107"/>
                    </a:lnTo>
                    <a:lnTo>
                      <a:pt x="133" y="112"/>
                    </a:lnTo>
                    <a:lnTo>
                      <a:pt x="129" y="118"/>
                    </a:lnTo>
                    <a:lnTo>
                      <a:pt x="124" y="123"/>
                    </a:lnTo>
                    <a:lnTo>
                      <a:pt x="119" y="127"/>
                    </a:lnTo>
                    <a:lnTo>
                      <a:pt x="114" y="130"/>
                    </a:lnTo>
                    <a:lnTo>
                      <a:pt x="108" y="133"/>
                    </a:lnTo>
                    <a:lnTo>
                      <a:pt x="101" y="136"/>
                    </a:lnTo>
                    <a:lnTo>
                      <a:pt x="95" y="137"/>
                    </a:lnTo>
                    <a:lnTo>
                      <a:pt x="87" y="139"/>
                    </a:lnTo>
                    <a:lnTo>
                      <a:pt x="71" y="140"/>
                    </a:lnTo>
                    <a:lnTo>
                      <a:pt x="46" y="140"/>
                    </a:lnTo>
                    <a:lnTo>
                      <a:pt x="46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6" y="105"/>
                    </a:moveTo>
                    <a:lnTo>
                      <a:pt x="67" y="105"/>
                    </a:lnTo>
                    <a:lnTo>
                      <a:pt x="67" y="105"/>
                    </a:lnTo>
                    <a:lnTo>
                      <a:pt x="74" y="104"/>
                    </a:lnTo>
                    <a:lnTo>
                      <a:pt x="80" y="103"/>
                    </a:lnTo>
                    <a:lnTo>
                      <a:pt x="85" y="100"/>
                    </a:lnTo>
                    <a:lnTo>
                      <a:pt x="90" y="96"/>
                    </a:lnTo>
                    <a:lnTo>
                      <a:pt x="93" y="92"/>
                    </a:lnTo>
                    <a:lnTo>
                      <a:pt x="96" y="86"/>
                    </a:lnTo>
                    <a:lnTo>
                      <a:pt x="98" y="79"/>
                    </a:lnTo>
                    <a:lnTo>
                      <a:pt x="98" y="70"/>
                    </a:lnTo>
                    <a:lnTo>
                      <a:pt x="98" y="70"/>
                    </a:lnTo>
                    <a:lnTo>
                      <a:pt x="98" y="62"/>
                    </a:lnTo>
                    <a:lnTo>
                      <a:pt x="97" y="55"/>
                    </a:lnTo>
                    <a:lnTo>
                      <a:pt x="94" y="49"/>
                    </a:lnTo>
                    <a:lnTo>
                      <a:pt x="91" y="44"/>
                    </a:lnTo>
                    <a:lnTo>
                      <a:pt x="87" y="40"/>
                    </a:lnTo>
                    <a:lnTo>
                      <a:pt x="81" y="37"/>
                    </a:lnTo>
                    <a:lnTo>
                      <a:pt x="74" y="35"/>
                    </a:lnTo>
                    <a:lnTo>
                      <a:pt x="65" y="34"/>
                    </a:lnTo>
                    <a:lnTo>
                      <a:pt x="46" y="34"/>
                    </a:lnTo>
                    <a:lnTo>
                      <a:pt x="46" y="105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600">
                  <a:solidFill>
                    <a:srgbClr val="FFCC33"/>
                  </a:solidFill>
                </a:endParaRPr>
              </a:p>
            </p:txBody>
          </p:sp>
          <p:sp>
            <p:nvSpPr>
              <p:cNvPr id="17" name="Freeform 10"/>
              <p:cNvSpPr>
                <a:spLocks/>
              </p:cNvSpPr>
              <p:nvPr userDrawn="1"/>
            </p:nvSpPr>
            <p:spPr bwMode="auto">
              <a:xfrm>
                <a:off x="8188325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F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600">
                  <a:solidFill>
                    <a:srgbClr val="FFCC33"/>
                  </a:solidFill>
                </a:endParaRPr>
              </a:p>
            </p:txBody>
          </p:sp>
          <p:sp>
            <p:nvSpPr>
              <p:cNvPr id="18" name="Freeform 11"/>
              <p:cNvSpPr>
                <a:spLocks noEditPoints="1"/>
              </p:cNvSpPr>
              <p:nvPr userDrawn="1"/>
            </p:nvSpPr>
            <p:spPr bwMode="auto">
              <a:xfrm>
                <a:off x="8315325" y="4805363"/>
                <a:ext cx="82550" cy="123825"/>
              </a:xfrm>
              <a:custGeom>
                <a:avLst/>
                <a:gdLst>
                  <a:gd name="T0" fmla="*/ 87 w 157"/>
                  <a:gd name="T1" fmla="*/ 0 h 232"/>
                  <a:gd name="T2" fmla="*/ 101 w 157"/>
                  <a:gd name="T3" fmla="*/ 1 h 232"/>
                  <a:gd name="T4" fmla="*/ 124 w 157"/>
                  <a:gd name="T5" fmla="*/ 9 h 232"/>
                  <a:gd name="T6" fmla="*/ 132 w 157"/>
                  <a:gd name="T7" fmla="*/ 15 h 232"/>
                  <a:gd name="T8" fmla="*/ 139 w 157"/>
                  <a:gd name="T9" fmla="*/ 23 h 232"/>
                  <a:gd name="T10" fmla="*/ 144 w 157"/>
                  <a:gd name="T11" fmla="*/ 33 h 232"/>
                  <a:gd name="T12" fmla="*/ 147 w 157"/>
                  <a:gd name="T13" fmla="*/ 46 h 232"/>
                  <a:gd name="T14" fmla="*/ 149 w 157"/>
                  <a:gd name="T15" fmla="*/ 60 h 232"/>
                  <a:gd name="T16" fmla="*/ 146 w 157"/>
                  <a:gd name="T17" fmla="*/ 81 h 232"/>
                  <a:gd name="T18" fmla="*/ 139 w 157"/>
                  <a:gd name="T19" fmla="*/ 98 h 232"/>
                  <a:gd name="T20" fmla="*/ 127 w 157"/>
                  <a:gd name="T21" fmla="*/ 110 h 232"/>
                  <a:gd name="T22" fmla="*/ 110 w 157"/>
                  <a:gd name="T23" fmla="*/ 118 h 232"/>
                  <a:gd name="T24" fmla="*/ 110 w 157"/>
                  <a:gd name="T25" fmla="*/ 118 h 232"/>
                  <a:gd name="T26" fmla="*/ 129 w 157"/>
                  <a:gd name="T27" fmla="*/ 124 h 232"/>
                  <a:gd name="T28" fmla="*/ 136 w 157"/>
                  <a:gd name="T29" fmla="*/ 129 h 232"/>
                  <a:gd name="T30" fmla="*/ 140 w 157"/>
                  <a:gd name="T31" fmla="*/ 137 h 232"/>
                  <a:gd name="T32" fmla="*/ 146 w 157"/>
                  <a:gd name="T33" fmla="*/ 157 h 232"/>
                  <a:gd name="T34" fmla="*/ 147 w 157"/>
                  <a:gd name="T35" fmla="*/ 188 h 232"/>
                  <a:gd name="T36" fmla="*/ 148 w 157"/>
                  <a:gd name="T37" fmla="*/ 205 h 232"/>
                  <a:gd name="T38" fmla="*/ 151 w 157"/>
                  <a:gd name="T39" fmla="*/ 221 h 232"/>
                  <a:gd name="T40" fmla="*/ 155 w 157"/>
                  <a:gd name="T41" fmla="*/ 228 h 232"/>
                  <a:gd name="T42" fmla="*/ 157 w 157"/>
                  <a:gd name="T43" fmla="*/ 232 h 232"/>
                  <a:gd name="T44" fmla="*/ 108 w 157"/>
                  <a:gd name="T45" fmla="*/ 232 h 232"/>
                  <a:gd name="T46" fmla="*/ 103 w 157"/>
                  <a:gd name="T47" fmla="*/ 221 h 232"/>
                  <a:gd name="T48" fmla="*/ 102 w 157"/>
                  <a:gd name="T49" fmla="*/ 208 h 232"/>
                  <a:gd name="T50" fmla="*/ 100 w 157"/>
                  <a:gd name="T51" fmla="*/ 163 h 232"/>
                  <a:gd name="T52" fmla="*/ 99 w 157"/>
                  <a:gd name="T53" fmla="*/ 151 h 232"/>
                  <a:gd name="T54" fmla="*/ 94 w 157"/>
                  <a:gd name="T55" fmla="*/ 142 h 232"/>
                  <a:gd name="T56" fmla="*/ 84 w 157"/>
                  <a:gd name="T57" fmla="*/ 136 h 232"/>
                  <a:gd name="T58" fmla="*/ 72 w 157"/>
                  <a:gd name="T59" fmla="*/ 134 h 232"/>
                  <a:gd name="T60" fmla="*/ 48 w 157"/>
                  <a:gd name="T61" fmla="*/ 232 h 232"/>
                  <a:gd name="T62" fmla="*/ 0 w 157"/>
                  <a:gd name="T63" fmla="*/ 0 h 232"/>
                  <a:gd name="T64" fmla="*/ 67 w 157"/>
                  <a:gd name="T65" fmla="*/ 101 h 232"/>
                  <a:gd name="T66" fmla="*/ 75 w 157"/>
                  <a:gd name="T67" fmla="*/ 101 h 232"/>
                  <a:gd name="T68" fmla="*/ 87 w 157"/>
                  <a:gd name="T69" fmla="*/ 97 h 232"/>
                  <a:gd name="T70" fmla="*/ 97 w 157"/>
                  <a:gd name="T71" fmla="*/ 89 h 232"/>
                  <a:gd name="T72" fmla="*/ 102 w 157"/>
                  <a:gd name="T73" fmla="*/ 75 h 232"/>
                  <a:gd name="T74" fmla="*/ 102 w 157"/>
                  <a:gd name="T75" fmla="*/ 67 h 232"/>
                  <a:gd name="T76" fmla="*/ 100 w 157"/>
                  <a:gd name="T77" fmla="*/ 53 h 232"/>
                  <a:gd name="T78" fmla="*/ 94 w 157"/>
                  <a:gd name="T79" fmla="*/ 43 h 232"/>
                  <a:gd name="T80" fmla="*/ 83 w 157"/>
                  <a:gd name="T81" fmla="*/ 37 h 232"/>
                  <a:gd name="T82" fmla="*/ 69 w 157"/>
                  <a:gd name="T83" fmla="*/ 34 h 232"/>
                  <a:gd name="T84" fmla="*/ 48 w 157"/>
                  <a:gd name="T85" fmla="*/ 10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" h="232">
                    <a:moveTo>
                      <a:pt x="0" y="0"/>
                    </a:moveTo>
                    <a:lnTo>
                      <a:pt x="87" y="0"/>
                    </a:lnTo>
                    <a:lnTo>
                      <a:pt x="87" y="0"/>
                    </a:lnTo>
                    <a:lnTo>
                      <a:pt x="101" y="1"/>
                    </a:lnTo>
                    <a:lnTo>
                      <a:pt x="113" y="4"/>
                    </a:lnTo>
                    <a:lnTo>
                      <a:pt x="124" y="9"/>
                    </a:lnTo>
                    <a:lnTo>
                      <a:pt x="128" y="12"/>
                    </a:lnTo>
                    <a:lnTo>
                      <a:pt x="132" y="15"/>
                    </a:lnTo>
                    <a:lnTo>
                      <a:pt x="136" y="19"/>
                    </a:lnTo>
                    <a:lnTo>
                      <a:pt x="139" y="23"/>
                    </a:lnTo>
                    <a:lnTo>
                      <a:pt x="142" y="28"/>
                    </a:lnTo>
                    <a:lnTo>
                      <a:pt x="144" y="33"/>
                    </a:lnTo>
                    <a:lnTo>
                      <a:pt x="146" y="40"/>
                    </a:lnTo>
                    <a:lnTo>
                      <a:pt x="147" y="46"/>
                    </a:lnTo>
                    <a:lnTo>
                      <a:pt x="149" y="60"/>
                    </a:lnTo>
                    <a:lnTo>
                      <a:pt x="149" y="60"/>
                    </a:lnTo>
                    <a:lnTo>
                      <a:pt x="148" y="71"/>
                    </a:lnTo>
                    <a:lnTo>
                      <a:pt x="146" y="81"/>
                    </a:lnTo>
                    <a:lnTo>
                      <a:pt x="143" y="90"/>
                    </a:lnTo>
                    <a:lnTo>
                      <a:pt x="139" y="98"/>
                    </a:lnTo>
                    <a:lnTo>
                      <a:pt x="134" y="104"/>
                    </a:lnTo>
                    <a:lnTo>
                      <a:pt x="127" y="110"/>
                    </a:lnTo>
                    <a:lnTo>
                      <a:pt x="119" y="114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10" y="118"/>
                    </a:lnTo>
                    <a:lnTo>
                      <a:pt x="121" y="120"/>
                    </a:lnTo>
                    <a:lnTo>
                      <a:pt x="129" y="124"/>
                    </a:lnTo>
                    <a:lnTo>
                      <a:pt x="133" y="126"/>
                    </a:lnTo>
                    <a:lnTo>
                      <a:pt x="136" y="129"/>
                    </a:lnTo>
                    <a:lnTo>
                      <a:pt x="138" y="133"/>
                    </a:lnTo>
                    <a:lnTo>
                      <a:pt x="140" y="137"/>
                    </a:lnTo>
                    <a:lnTo>
                      <a:pt x="144" y="146"/>
                    </a:lnTo>
                    <a:lnTo>
                      <a:pt x="146" y="157"/>
                    </a:lnTo>
                    <a:lnTo>
                      <a:pt x="147" y="171"/>
                    </a:lnTo>
                    <a:lnTo>
                      <a:pt x="147" y="188"/>
                    </a:lnTo>
                    <a:lnTo>
                      <a:pt x="147" y="188"/>
                    </a:lnTo>
                    <a:lnTo>
                      <a:pt x="148" y="205"/>
                    </a:lnTo>
                    <a:lnTo>
                      <a:pt x="149" y="217"/>
                    </a:lnTo>
                    <a:lnTo>
                      <a:pt x="151" y="221"/>
                    </a:lnTo>
                    <a:lnTo>
                      <a:pt x="152" y="225"/>
                    </a:lnTo>
                    <a:lnTo>
                      <a:pt x="155" y="228"/>
                    </a:lnTo>
                    <a:lnTo>
                      <a:pt x="157" y="230"/>
                    </a:lnTo>
                    <a:lnTo>
                      <a:pt x="157" y="232"/>
                    </a:lnTo>
                    <a:lnTo>
                      <a:pt x="108" y="232"/>
                    </a:lnTo>
                    <a:lnTo>
                      <a:pt x="108" y="232"/>
                    </a:lnTo>
                    <a:lnTo>
                      <a:pt x="105" y="227"/>
                    </a:lnTo>
                    <a:lnTo>
                      <a:pt x="103" y="221"/>
                    </a:lnTo>
                    <a:lnTo>
                      <a:pt x="102" y="215"/>
                    </a:lnTo>
                    <a:lnTo>
                      <a:pt x="102" y="208"/>
                    </a:lnTo>
                    <a:lnTo>
                      <a:pt x="100" y="163"/>
                    </a:lnTo>
                    <a:lnTo>
                      <a:pt x="100" y="163"/>
                    </a:lnTo>
                    <a:lnTo>
                      <a:pt x="100" y="157"/>
                    </a:lnTo>
                    <a:lnTo>
                      <a:pt x="99" y="151"/>
                    </a:lnTo>
                    <a:lnTo>
                      <a:pt x="96" y="146"/>
                    </a:lnTo>
                    <a:lnTo>
                      <a:pt x="94" y="142"/>
                    </a:lnTo>
                    <a:lnTo>
                      <a:pt x="89" y="139"/>
                    </a:lnTo>
                    <a:lnTo>
                      <a:pt x="84" y="136"/>
                    </a:lnTo>
                    <a:lnTo>
                      <a:pt x="79" y="135"/>
                    </a:lnTo>
                    <a:lnTo>
                      <a:pt x="72" y="134"/>
                    </a:lnTo>
                    <a:lnTo>
                      <a:pt x="48" y="134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  <a:moveTo>
                      <a:pt x="48" y="101"/>
                    </a:moveTo>
                    <a:lnTo>
                      <a:pt x="67" y="101"/>
                    </a:lnTo>
                    <a:lnTo>
                      <a:pt x="67" y="101"/>
                    </a:lnTo>
                    <a:lnTo>
                      <a:pt x="75" y="101"/>
                    </a:lnTo>
                    <a:lnTo>
                      <a:pt x="82" y="99"/>
                    </a:lnTo>
                    <a:lnTo>
                      <a:pt x="87" y="97"/>
                    </a:lnTo>
                    <a:lnTo>
                      <a:pt x="92" y="93"/>
                    </a:lnTo>
                    <a:lnTo>
                      <a:pt x="97" y="89"/>
                    </a:lnTo>
                    <a:lnTo>
                      <a:pt x="100" y="83"/>
                    </a:lnTo>
                    <a:lnTo>
                      <a:pt x="102" y="75"/>
                    </a:lnTo>
                    <a:lnTo>
                      <a:pt x="102" y="67"/>
                    </a:lnTo>
                    <a:lnTo>
                      <a:pt x="102" y="67"/>
                    </a:lnTo>
                    <a:lnTo>
                      <a:pt x="102" y="59"/>
                    </a:lnTo>
                    <a:lnTo>
                      <a:pt x="100" y="53"/>
                    </a:lnTo>
                    <a:lnTo>
                      <a:pt x="98" y="48"/>
                    </a:lnTo>
                    <a:lnTo>
                      <a:pt x="94" y="43"/>
                    </a:lnTo>
                    <a:lnTo>
                      <a:pt x="89" y="40"/>
                    </a:lnTo>
                    <a:lnTo>
                      <a:pt x="83" y="37"/>
                    </a:lnTo>
                    <a:lnTo>
                      <a:pt x="77" y="35"/>
                    </a:lnTo>
                    <a:lnTo>
                      <a:pt x="69" y="34"/>
                    </a:lnTo>
                    <a:lnTo>
                      <a:pt x="48" y="34"/>
                    </a:lnTo>
                    <a:lnTo>
                      <a:pt x="48" y="1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600">
                  <a:solidFill>
                    <a:srgbClr val="FFCC33"/>
                  </a:solidFill>
                </a:endParaRPr>
              </a:p>
            </p:txBody>
          </p:sp>
          <p:sp>
            <p:nvSpPr>
              <p:cNvPr id="19" name="Freeform 12"/>
              <p:cNvSpPr>
                <a:spLocks/>
              </p:cNvSpPr>
              <p:nvPr userDrawn="1"/>
            </p:nvSpPr>
            <p:spPr bwMode="auto">
              <a:xfrm>
                <a:off x="8413750" y="4805363"/>
                <a:ext cx="69850" cy="123825"/>
              </a:xfrm>
              <a:custGeom>
                <a:avLst/>
                <a:gdLst>
                  <a:gd name="T0" fmla="*/ 129 w 132"/>
                  <a:gd name="T1" fmla="*/ 0 h 232"/>
                  <a:gd name="T2" fmla="*/ 129 w 132"/>
                  <a:gd name="T3" fmla="*/ 39 h 232"/>
                  <a:gd name="T4" fmla="*/ 46 w 132"/>
                  <a:gd name="T5" fmla="*/ 39 h 232"/>
                  <a:gd name="T6" fmla="*/ 46 w 132"/>
                  <a:gd name="T7" fmla="*/ 93 h 232"/>
                  <a:gd name="T8" fmla="*/ 124 w 132"/>
                  <a:gd name="T9" fmla="*/ 93 h 232"/>
                  <a:gd name="T10" fmla="*/ 124 w 132"/>
                  <a:gd name="T11" fmla="*/ 132 h 232"/>
                  <a:gd name="T12" fmla="*/ 46 w 132"/>
                  <a:gd name="T13" fmla="*/ 132 h 232"/>
                  <a:gd name="T14" fmla="*/ 46 w 132"/>
                  <a:gd name="T15" fmla="*/ 193 h 232"/>
                  <a:gd name="T16" fmla="*/ 132 w 132"/>
                  <a:gd name="T17" fmla="*/ 193 h 232"/>
                  <a:gd name="T18" fmla="*/ 132 w 132"/>
                  <a:gd name="T19" fmla="*/ 232 h 232"/>
                  <a:gd name="T20" fmla="*/ 0 w 132"/>
                  <a:gd name="T21" fmla="*/ 232 h 232"/>
                  <a:gd name="T22" fmla="*/ 0 w 132"/>
                  <a:gd name="T23" fmla="*/ 0 h 232"/>
                  <a:gd name="T24" fmla="*/ 129 w 132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2" h="232">
                    <a:moveTo>
                      <a:pt x="129" y="0"/>
                    </a:moveTo>
                    <a:lnTo>
                      <a:pt x="129" y="39"/>
                    </a:lnTo>
                    <a:lnTo>
                      <a:pt x="46" y="39"/>
                    </a:lnTo>
                    <a:lnTo>
                      <a:pt x="46" y="93"/>
                    </a:lnTo>
                    <a:lnTo>
                      <a:pt x="124" y="93"/>
                    </a:lnTo>
                    <a:lnTo>
                      <a:pt x="124" y="132"/>
                    </a:lnTo>
                    <a:lnTo>
                      <a:pt x="46" y="132"/>
                    </a:lnTo>
                    <a:lnTo>
                      <a:pt x="46" y="193"/>
                    </a:lnTo>
                    <a:lnTo>
                      <a:pt x="132" y="193"/>
                    </a:lnTo>
                    <a:lnTo>
                      <a:pt x="132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600">
                  <a:solidFill>
                    <a:srgbClr val="FFCC33"/>
                  </a:solidFill>
                </a:endParaRPr>
              </a:p>
            </p:txBody>
          </p:sp>
          <p:sp>
            <p:nvSpPr>
              <p:cNvPr id="20" name="Freeform 13"/>
              <p:cNvSpPr>
                <a:spLocks/>
              </p:cNvSpPr>
              <p:nvPr userDrawn="1"/>
            </p:nvSpPr>
            <p:spPr bwMode="auto">
              <a:xfrm>
                <a:off x="8497888" y="4805363"/>
                <a:ext cx="80963" cy="123825"/>
              </a:xfrm>
              <a:custGeom>
                <a:avLst/>
                <a:gdLst>
                  <a:gd name="T0" fmla="*/ 54 w 154"/>
                  <a:gd name="T1" fmla="*/ 0 h 232"/>
                  <a:gd name="T2" fmla="*/ 111 w 154"/>
                  <a:gd name="T3" fmla="*/ 159 h 232"/>
                  <a:gd name="T4" fmla="*/ 112 w 154"/>
                  <a:gd name="T5" fmla="*/ 159 h 232"/>
                  <a:gd name="T6" fmla="*/ 112 w 154"/>
                  <a:gd name="T7" fmla="*/ 0 h 232"/>
                  <a:gd name="T8" fmla="*/ 154 w 154"/>
                  <a:gd name="T9" fmla="*/ 0 h 232"/>
                  <a:gd name="T10" fmla="*/ 154 w 154"/>
                  <a:gd name="T11" fmla="*/ 232 h 232"/>
                  <a:gd name="T12" fmla="*/ 102 w 154"/>
                  <a:gd name="T13" fmla="*/ 232 h 232"/>
                  <a:gd name="T14" fmla="*/ 44 w 154"/>
                  <a:gd name="T15" fmla="*/ 70 h 232"/>
                  <a:gd name="T16" fmla="*/ 44 w 154"/>
                  <a:gd name="T17" fmla="*/ 70 h 232"/>
                  <a:gd name="T18" fmla="*/ 44 w 154"/>
                  <a:gd name="T19" fmla="*/ 232 h 232"/>
                  <a:gd name="T20" fmla="*/ 0 w 154"/>
                  <a:gd name="T21" fmla="*/ 232 h 232"/>
                  <a:gd name="T22" fmla="*/ 0 w 154"/>
                  <a:gd name="T23" fmla="*/ 0 h 232"/>
                  <a:gd name="T24" fmla="*/ 54 w 154"/>
                  <a:gd name="T25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232">
                    <a:moveTo>
                      <a:pt x="54" y="0"/>
                    </a:moveTo>
                    <a:lnTo>
                      <a:pt x="111" y="159"/>
                    </a:lnTo>
                    <a:lnTo>
                      <a:pt x="112" y="159"/>
                    </a:lnTo>
                    <a:lnTo>
                      <a:pt x="112" y="0"/>
                    </a:lnTo>
                    <a:lnTo>
                      <a:pt x="154" y="0"/>
                    </a:lnTo>
                    <a:lnTo>
                      <a:pt x="154" y="232"/>
                    </a:lnTo>
                    <a:lnTo>
                      <a:pt x="102" y="232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232"/>
                    </a:lnTo>
                    <a:lnTo>
                      <a:pt x="0" y="232"/>
                    </a:ln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600">
                  <a:solidFill>
                    <a:srgbClr val="FFCC33"/>
                  </a:solidFill>
                </a:endParaRPr>
              </a:p>
            </p:txBody>
          </p:sp>
          <p:sp>
            <p:nvSpPr>
              <p:cNvPr id="21" name="Freeform 14"/>
              <p:cNvSpPr>
                <a:spLocks noEditPoints="1"/>
              </p:cNvSpPr>
              <p:nvPr userDrawn="1"/>
            </p:nvSpPr>
            <p:spPr bwMode="auto">
              <a:xfrm>
                <a:off x="8589963" y="4805363"/>
                <a:ext cx="95250" cy="123825"/>
              </a:xfrm>
              <a:custGeom>
                <a:avLst/>
                <a:gdLst>
                  <a:gd name="T0" fmla="*/ 61 w 180"/>
                  <a:gd name="T1" fmla="*/ 0 h 232"/>
                  <a:gd name="T2" fmla="*/ 119 w 180"/>
                  <a:gd name="T3" fmla="*/ 0 h 232"/>
                  <a:gd name="T4" fmla="*/ 180 w 180"/>
                  <a:gd name="T5" fmla="*/ 232 h 232"/>
                  <a:gd name="T6" fmla="*/ 131 w 180"/>
                  <a:gd name="T7" fmla="*/ 232 h 232"/>
                  <a:gd name="T8" fmla="*/ 121 w 180"/>
                  <a:gd name="T9" fmla="*/ 183 h 232"/>
                  <a:gd name="T10" fmla="*/ 59 w 180"/>
                  <a:gd name="T11" fmla="*/ 183 h 232"/>
                  <a:gd name="T12" fmla="*/ 48 w 180"/>
                  <a:gd name="T13" fmla="*/ 232 h 232"/>
                  <a:gd name="T14" fmla="*/ 0 w 180"/>
                  <a:gd name="T15" fmla="*/ 232 h 232"/>
                  <a:gd name="T16" fmla="*/ 61 w 180"/>
                  <a:gd name="T17" fmla="*/ 0 h 232"/>
                  <a:gd name="T18" fmla="*/ 67 w 180"/>
                  <a:gd name="T19" fmla="*/ 145 h 232"/>
                  <a:gd name="T20" fmla="*/ 113 w 180"/>
                  <a:gd name="T21" fmla="*/ 145 h 232"/>
                  <a:gd name="T22" fmla="*/ 90 w 180"/>
                  <a:gd name="T23" fmla="*/ 41 h 232"/>
                  <a:gd name="T24" fmla="*/ 90 w 180"/>
                  <a:gd name="T25" fmla="*/ 41 h 232"/>
                  <a:gd name="T26" fmla="*/ 67 w 180"/>
                  <a:gd name="T27" fmla="*/ 14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0" h="232">
                    <a:moveTo>
                      <a:pt x="61" y="0"/>
                    </a:moveTo>
                    <a:lnTo>
                      <a:pt x="119" y="0"/>
                    </a:lnTo>
                    <a:lnTo>
                      <a:pt x="180" y="232"/>
                    </a:lnTo>
                    <a:lnTo>
                      <a:pt x="131" y="232"/>
                    </a:lnTo>
                    <a:lnTo>
                      <a:pt x="121" y="183"/>
                    </a:lnTo>
                    <a:lnTo>
                      <a:pt x="59" y="183"/>
                    </a:lnTo>
                    <a:lnTo>
                      <a:pt x="48" y="232"/>
                    </a:lnTo>
                    <a:lnTo>
                      <a:pt x="0" y="232"/>
                    </a:lnTo>
                    <a:lnTo>
                      <a:pt x="61" y="0"/>
                    </a:lnTo>
                    <a:close/>
                    <a:moveTo>
                      <a:pt x="67" y="145"/>
                    </a:moveTo>
                    <a:lnTo>
                      <a:pt x="113" y="145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67" y="1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600">
                  <a:solidFill>
                    <a:srgbClr val="FFCC33"/>
                  </a:solidFill>
                </a:endParaRPr>
              </a:p>
            </p:txBody>
          </p:sp>
          <p:sp>
            <p:nvSpPr>
              <p:cNvPr id="22" name="Freeform 15"/>
              <p:cNvSpPr>
                <a:spLocks/>
              </p:cNvSpPr>
              <p:nvPr userDrawn="1"/>
            </p:nvSpPr>
            <p:spPr bwMode="auto">
              <a:xfrm>
                <a:off x="8691563" y="4805363"/>
                <a:ext cx="77788" cy="125413"/>
              </a:xfrm>
              <a:custGeom>
                <a:avLst/>
                <a:gdLst>
                  <a:gd name="T0" fmla="*/ 46 w 148"/>
                  <a:gd name="T1" fmla="*/ 0 h 236"/>
                  <a:gd name="T2" fmla="*/ 46 w 148"/>
                  <a:gd name="T3" fmla="*/ 162 h 236"/>
                  <a:gd name="T4" fmla="*/ 46 w 148"/>
                  <a:gd name="T5" fmla="*/ 162 h 236"/>
                  <a:gd name="T6" fmla="*/ 47 w 148"/>
                  <a:gd name="T7" fmla="*/ 170 h 236"/>
                  <a:gd name="T8" fmla="*/ 48 w 148"/>
                  <a:gd name="T9" fmla="*/ 178 h 236"/>
                  <a:gd name="T10" fmla="*/ 49 w 148"/>
                  <a:gd name="T11" fmla="*/ 184 h 236"/>
                  <a:gd name="T12" fmla="*/ 52 w 148"/>
                  <a:gd name="T13" fmla="*/ 190 h 236"/>
                  <a:gd name="T14" fmla="*/ 55 w 148"/>
                  <a:gd name="T15" fmla="*/ 195 h 236"/>
                  <a:gd name="T16" fmla="*/ 60 w 148"/>
                  <a:gd name="T17" fmla="*/ 199 h 236"/>
                  <a:gd name="T18" fmla="*/ 67 w 148"/>
                  <a:gd name="T19" fmla="*/ 202 h 236"/>
                  <a:gd name="T20" fmla="*/ 74 w 148"/>
                  <a:gd name="T21" fmla="*/ 202 h 236"/>
                  <a:gd name="T22" fmla="*/ 74 w 148"/>
                  <a:gd name="T23" fmla="*/ 202 h 236"/>
                  <a:gd name="T24" fmla="*/ 82 w 148"/>
                  <a:gd name="T25" fmla="*/ 202 h 236"/>
                  <a:gd name="T26" fmla="*/ 88 w 148"/>
                  <a:gd name="T27" fmla="*/ 199 h 236"/>
                  <a:gd name="T28" fmla="*/ 92 w 148"/>
                  <a:gd name="T29" fmla="*/ 195 h 236"/>
                  <a:gd name="T30" fmla="*/ 96 w 148"/>
                  <a:gd name="T31" fmla="*/ 190 h 236"/>
                  <a:gd name="T32" fmla="*/ 98 w 148"/>
                  <a:gd name="T33" fmla="*/ 184 h 236"/>
                  <a:gd name="T34" fmla="*/ 100 w 148"/>
                  <a:gd name="T35" fmla="*/ 178 h 236"/>
                  <a:gd name="T36" fmla="*/ 101 w 148"/>
                  <a:gd name="T37" fmla="*/ 170 h 236"/>
                  <a:gd name="T38" fmla="*/ 101 w 148"/>
                  <a:gd name="T39" fmla="*/ 162 h 236"/>
                  <a:gd name="T40" fmla="*/ 101 w 148"/>
                  <a:gd name="T41" fmla="*/ 0 h 236"/>
                  <a:gd name="T42" fmla="*/ 148 w 148"/>
                  <a:gd name="T43" fmla="*/ 0 h 236"/>
                  <a:gd name="T44" fmla="*/ 148 w 148"/>
                  <a:gd name="T45" fmla="*/ 162 h 236"/>
                  <a:gd name="T46" fmla="*/ 148 w 148"/>
                  <a:gd name="T47" fmla="*/ 162 h 236"/>
                  <a:gd name="T48" fmla="*/ 148 w 148"/>
                  <a:gd name="T49" fmla="*/ 172 h 236"/>
                  <a:gd name="T50" fmla="*/ 147 w 148"/>
                  <a:gd name="T51" fmla="*/ 182 h 236"/>
                  <a:gd name="T52" fmla="*/ 144 w 148"/>
                  <a:gd name="T53" fmla="*/ 190 h 236"/>
                  <a:gd name="T54" fmla="*/ 141 w 148"/>
                  <a:gd name="T55" fmla="*/ 199 h 236"/>
                  <a:gd name="T56" fmla="*/ 138 w 148"/>
                  <a:gd name="T57" fmla="*/ 206 h 236"/>
                  <a:gd name="T58" fmla="*/ 134 w 148"/>
                  <a:gd name="T59" fmla="*/ 212 h 236"/>
                  <a:gd name="T60" fmla="*/ 130 w 148"/>
                  <a:gd name="T61" fmla="*/ 217 h 236"/>
                  <a:gd name="T62" fmla="*/ 125 w 148"/>
                  <a:gd name="T63" fmla="*/ 221 h 236"/>
                  <a:gd name="T64" fmla="*/ 120 w 148"/>
                  <a:gd name="T65" fmla="*/ 225 h 236"/>
                  <a:gd name="T66" fmla="*/ 114 w 148"/>
                  <a:gd name="T67" fmla="*/ 228 h 236"/>
                  <a:gd name="T68" fmla="*/ 108 w 148"/>
                  <a:gd name="T69" fmla="*/ 231 h 236"/>
                  <a:gd name="T70" fmla="*/ 102 w 148"/>
                  <a:gd name="T71" fmla="*/ 233 h 236"/>
                  <a:gd name="T72" fmla="*/ 88 w 148"/>
                  <a:gd name="T73" fmla="*/ 236 h 236"/>
                  <a:gd name="T74" fmla="*/ 74 w 148"/>
                  <a:gd name="T75" fmla="*/ 236 h 236"/>
                  <a:gd name="T76" fmla="*/ 74 w 148"/>
                  <a:gd name="T77" fmla="*/ 236 h 236"/>
                  <a:gd name="T78" fmla="*/ 59 w 148"/>
                  <a:gd name="T79" fmla="*/ 236 h 236"/>
                  <a:gd name="T80" fmla="*/ 46 w 148"/>
                  <a:gd name="T81" fmla="*/ 234 h 236"/>
                  <a:gd name="T82" fmla="*/ 40 w 148"/>
                  <a:gd name="T83" fmla="*/ 232 h 236"/>
                  <a:gd name="T84" fmla="*/ 34 w 148"/>
                  <a:gd name="T85" fmla="*/ 229 h 236"/>
                  <a:gd name="T86" fmla="*/ 28 w 148"/>
                  <a:gd name="T87" fmla="*/ 226 h 236"/>
                  <a:gd name="T88" fmla="*/ 23 w 148"/>
                  <a:gd name="T89" fmla="*/ 223 h 236"/>
                  <a:gd name="T90" fmla="*/ 18 w 148"/>
                  <a:gd name="T91" fmla="*/ 218 h 236"/>
                  <a:gd name="T92" fmla="*/ 14 w 148"/>
                  <a:gd name="T93" fmla="*/ 213 h 236"/>
                  <a:gd name="T94" fmla="*/ 10 w 148"/>
                  <a:gd name="T95" fmla="*/ 207 h 236"/>
                  <a:gd name="T96" fmla="*/ 6 w 148"/>
                  <a:gd name="T97" fmla="*/ 200 h 236"/>
                  <a:gd name="T98" fmla="*/ 4 w 148"/>
                  <a:gd name="T99" fmla="*/ 191 h 236"/>
                  <a:gd name="T100" fmla="*/ 2 w 148"/>
                  <a:gd name="T101" fmla="*/ 182 h 236"/>
                  <a:gd name="T102" fmla="*/ 1 w 148"/>
                  <a:gd name="T103" fmla="*/ 173 h 236"/>
                  <a:gd name="T104" fmla="*/ 0 w 148"/>
                  <a:gd name="T105" fmla="*/ 162 h 236"/>
                  <a:gd name="T106" fmla="*/ 0 w 148"/>
                  <a:gd name="T107" fmla="*/ 0 h 236"/>
                  <a:gd name="T108" fmla="*/ 46 w 148"/>
                  <a:gd name="T10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36">
                    <a:moveTo>
                      <a:pt x="46" y="0"/>
                    </a:moveTo>
                    <a:lnTo>
                      <a:pt x="46" y="162"/>
                    </a:lnTo>
                    <a:lnTo>
                      <a:pt x="46" y="162"/>
                    </a:lnTo>
                    <a:lnTo>
                      <a:pt x="47" y="170"/>
                    </a:lnTo>
                    <a:lnTo>
                      <a:pt x="48" y="178"/>
                    </a:lnTo>
                    <a:lnTo>
                      <a:pt x="49" y="184"/>
                    </a:lnTo>
                    <a:lnTo>
                      <a:pt x="52" y="190"/>
                    </a:lnTo>
                    <a:lnTo>
                      <a:pt x="55" y="195"/>
                    </a:lnTo>
                    <a:lnTo>
                      <a:pt x="60" y="199"/>
                    </a:lnTo>
                    <a:lnTo>
                      <a:pt x="67" y="202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82" y="202"/>
                    </a:lnTo>
                    <a:lnTo>
                      <a:pt x="88" y="199"/>
                    </a:lnTo>
                    <a:lnTo>
                      <a:pt x="92" y="195"/>
                    </a:lnTo>
                    <a:lnTo>
                      <a:pt x="96" y="190"/>
                    </a:lnTo>
                    <a:lnTo>
                      <a:pt x="98" y="184"/>
                    </a:lnTo>
                    <a:lnTo>
                      <a:pt x="100" y="178"/>
                    </a:lnTo>
                    <a:lnTo>
                      <a:pt x="101" y="170"/>
                    </a:lnTo>
                    <a:lnTo>
                      <a:pt x="101" y="162"/>
                    </a:lnTo>
                    <a:lnTo>
                      <a:pt x="101" y="0"/>
                    </a:lnTo>
                    <a:lnTo>
                      <a:pt x="148" y="0"/>
                    </a:lnTo>
                    <a:lnTo>
                      <a:pt x="148" y="162"/>
                    </a:lnTo>
                    <a:lnTo>
                      <a:pt x="148" y="162"/>
                    </a:lnTo>
                    <a:lnTo>
                      <a:pt x="148" y="172"/>
                    </a:lnTo>
                    <a:lnTo>
                      <a:pt x="147" y="182"/>
                    </a:lnTo>
                    <a:lnTo>
                      <a:pt x="144" y="190"/>
                    </a:lnTo>
                    <a:lnTo>
                      <a:pt x="141" y="199"/>
                    </a:lnTo>
                    <a:lnTo>
                      <a:pt x="138" y="206"/>
                    </a:lnTo>
                    <a:lnTo>
                      <a:pt x="134" y="212"/>
                    </a:lnTo>
                    <a:lnTo>
                      <a:pt x="130" y="217"/>
                    </a:lnTo>
                    <a:lnTo>
                      <a:pt x="125" y="221"/>
                    </a:lnTo>
                    <a:lnTo>
                      <a:pt x="120" y="225"/>
                    </a:lnTo>
                    <a:lnTo>
                      <a:pt x="114" y="228"/>
                    </a:lnTo>
                    <a:lnTo>
                      <a:pt x="108" y="231"/>
                    </a:lnTo>
                    <a:lnTo>
                      <a:pt x="102" y="233"/>
                    </a:lnTo>
                    <a:lnTo>
                      <a:pt x="88" y="236"/>
                    </a:lnTo>
                    <a:lnTo>
                      <a:pt x="74" y="236"/>
                    </a:lnTo>
                    <a:lnTo>
                      <a:pt x="74" y="236"/>
                    </a:lnTo>
                    <a:lnTo>
                      <a:pt x="59" y="236"/>
                    </a:lnTo>
                    <a:lnTo>
                      <a:pt x="46" y="234"/>
                    </a:lnTo>
                    <a:lnTo>
                      <a:pt x="40" y="232"/>
                    </a:lnTo>
                    <a:lnTo>
                      <a:pt x="34" y="229"/>
                    </a:lnTo>
                    <a:lnTo>
                      <a:pt x="28" y="226"/>
                    </a:lnTo>
                    <a:lnTo>
                      <a:pt x="23" y="223"/>
                    </a:lnTo>
                    <a:lnTo>
                      <a:pt x="18" y="218"/>
                    </a:lnTo>
                    <a:lnTo>
                      <a:pt x="14" y="213"/>
                    </a:lnTo>
                    <a:lnTo>
                      <a:pt x="10" y="207"/>
                    </a:lnTo>
                    <a:lnTo>
                      <a:pt x="6" y="200"/>
                    </a:lnTo>
                    <a:lnTo>
                      <a:pt x="4" y="191"/>
                    </a:lnTo>
                    <a:lnTo>
                      <a:pt x="2" y="182"/>
                    </a:lnTo>
                    <a:lnTo>
                      <a:pt x="1" y="173"/>
                    </a:lnTo>
                    <a:lnTo>
                      <a:pt x="0" y="162"/>
                    </a:lnTo>
                    <a:lnTo>
                      <a:pt x="0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600">
                  <a:solidFill>
                    <a:srgbClr val="FFCC33"/>
                  </a:solidFill>
                </a:endParaRPr>
              </a:p>
            </p:txBody>
          </p:sp>
          <p:sp>
            <p:nvSpPr>
              <p:cNvPr id="23" name="Freeform 16"/>
              <p:cNvSpPr>
                <a:spLocks/>
              </p:cNvSpPr>
              <p:nvPr userDrawn="1"/>
            </p:nvSpPr>
            <p:spPr bwMode="auto">
              <a:xfrm>
                <a:off x="8789988" y="4805363"/>
                <a:ext cx="69850" cy="123825"/>
              </a:xfrm>
              <a:custGeom>
                <a:avLst/>
                <a:gdLst>
                  <a:gd name="T0" fmla="*/ 0 w 130"/>
                  <a:gd name="T1" fmla="*/ 232 h 232"/>
                  <a:gd name="T2" fmla="*/ 0 w 130"/>
                  <a:gd name="T3" fmla="*/ 0 h 232"/>
                  <a:gd name="T4" fmla="*/ 47 w 130"/>
                  <a:gd name="T5" fmla="*/ 0 h 232"/>
                  <a:gd name="T6" fmla="*/ 47 w 130"/>
                  <a:gd name="T7" fmla="*/ 193 h 232"/>
                  <a:gd name="T8" fmla="*/ 130 w 130"/>
                  <a:gd name="T9" fmla="*/ 193 h 232"/>
                  <a:gd name="T10" fmla="*/ 130 w 130"/>
                  <a:gd name="T11" fmla="*/ 232 h 232"/>
                  <a:gd name="T12" fmla="*/ 0 w 130"/>
                  <a:gd name="T13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" h="232">
                    <a:moveTo>
                      <a:pt x="0" y="232"/>
                    </a:moveTo>
                    <a:lnTo>
                      <a:pt x="0" y="0"/>
                    </a:lnTo>
                    <a:lnTo>
                      <a:pt x="47" y="0"/>
                    </a:lnTo>
                    <a:lnTo>
                      <a:pt x="47" y="193"/>
                    </a:lnTo>
                    <a:lnTo>
                      <a:pt x="130" y="193"/>
                    </a:lnTo>
                    <a:lnTo>
                      <a:pt x="130" y="232"/>
                    </a:lnTo>
                    <a:lnTo>
                      <a:pt x="0" y="2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600">
                  <a:solidFill>
                    <a:srgbClr val="FFCC33"/>
                  </a:solidFill>
                </a:endParaRPr>
              </a:p>
            </p:txBody>
          </p:sp>
          <p:sp>
            <p:nvSpPr>
              <p:cNvPr id="24" name="Freeform 17"/>
              <p:cNvSpPr>
                <a:spLocks/>
              </p:cNvSpPr>
              <p:nvPr userDrawn="1"/>
            </p:nvSpPr>
            <p:spPr bwMode="auto">
              <a:xfrm>
                <a:off x="8848725" y="4805363"/>
                <a:ext cx="77788" cy="123825"/>
              </a:xfrm>
              <a:custGeom>
                <a:avLst/>
                <a:gdLst>
                  <a:gd name="T0" fmla="*/ 148 w 148"/>
                  <a:gd name="T1" fmla="*/ 0 h 232"/>
                  <a:gd name="T2" fmla="*/ 148 w 148"/>
                  <a:gd name="T3" fmla="*/ 39 h 232"/>
                  <a:gd name="T4" fmla="*/ 97 w 148"/>
                  <a:gd name="T5" fmla="*/ 39 h 232"/>
                  <a:gd name="T6" fmla="*/ 97 w 148"/>
                  <a:gd name="T7" fmla="*/ 232 h 232"/>
                  <a:gd name="T8" fmla="*/ 51 w 148"/>
                  <a:gd name="T9" fmla="*/ 232 h 232"/>
                  <a:gd name="T10" fmla="*/ 51 w 148"/>
                  <a:gd name="T11" fmla="*/ 39 h 232"/>
                  <a:gd name="T12" fmla="*/ 0 w 148"/>
                  <a:gd name="T13" fmla="*/ 39 h 232"/>
                  <a:gd name="T14" fmla="*/ 0 w 148"/>
                  <a:gd name="T15" fmla="*/ 0 h 232"/>
                  <a:gd name="T16" fmla="*/ 148 w 148"/>
                  <a:gd name="T17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232">
                    <a:moveTo>
                      <a:pt x="148" y="0"/>
                    </a:moveTo>
                    <a:lnTo>
                      <a:pt x="148" y="39"/>
                    </a:lnTo>
                    <a:lnTo>
                      <a:pt x="97" y="39"/>
                    </a:lnTo>
                    <a:lnTo>
                      <a:pt x="97" y="232"/>
                    </a:lnTo>
                    <a:lnTo>
                      <a:pt x="51" y="232"/>
                    </a:lnTo>
                    <a:lnTo>
                      <a:pt x="51" y="39"/>
                    </a:lnTo>
                    <a:lnTo>
                      <a:pt x="0" y="39"/>
                    </a:lnTo>
                    <a:lnTo>
                      <a:pt x="0" y="0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600">
                  <a:solidFill>
                    <a:srgbClr val="FFCC33"/>
                  </a:solidFill>
                </a:endParaRPr>
              </a:p>
            </p:txBody>
          </p:sp>
        </p:grpSp>
      </p:grpSp>
      <p:sp>
        <p:nvSpPr>
          <p:cNvPr id="27" name="Rectangle 4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719667" y="1567713"/>
            <a:ext cx="10763251" cy="1738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3200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59269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 userDrawn="1">
          <p15:clr>
            <a:srgbClr val="FBAE40"/>
          </p15:clr>
        </p15:guide>
        <p15:guide id="2" orient="horz" pos="3260" userDrawn="1">
          <p15:clr>
            <a:srgbClr val="FBAE40"/>
          </p15:clr>
        </p15:guide>
        <p15:guide id="3" pos="7233" userDrawn="1">
          <p15:clr>
            <a:srgbClr val="FBAE40"/>
          </p15:clr>
        </p15:guide>
        <p15:guide id="4" orient="horz" pos="3717" userDrawn="1">
          <p15:clr>
            <a:srgbClr val="FBAE40"/>
          </p15:clr>
        </p15:guide>
        <p15:guide id="5" pos="151" userDrawn="1">
          <p15:clr>
            <a:srgbClr val="FBAE40"/>
          </p15:clr>
        </p15:guide>
        <p15:guide id="6" orient="horz" pos="151" userDrawn="1">
          <p15:clr>
            <a:srgbClr val="FBAE40"/>
          </p15:clr>
        </p15:guide>
        <p15:guide id="7" pos="75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D80A-C07C-468D-83B0-8F35C489D327}" type="datetimeFigureOut">
              <a:rPr lang="es-AR" smtClean="0"/>
              <a:t>28/7/2021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A75FB-18C2-46FD-BBE6-7029DBD9F25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0281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8F9D80A-C07C-468D-83B0-8F35C489D327}" type="datetimeFigureOut">
              <a:rPr lang="es-AR" smtClean="0"/>
              <a:t>28/7/2021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AA75FB-18C2-46FD-BBE6-7029DBD9F250}" type="slidenum">
              <a:rPr lang="es-AR" smtClean="0"/>
              <a:t>‹Nº›</a:t>
            </a:fld>
            <a:endParaRPr lang="es-A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08399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D80A-C07C-468D-83B0-8F35C489D327}" type="datetimeFigureOut">
              <a:rPr lang="es-AR" smtClean="0"/>
              <a:t>28/7/2021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A75FB-18C2-46FD-BBE6-7029DBD9F25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49845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D80A-C07C-468D-83B0-8F35C489D327}" type="datetimeFigureOut">
              <a:rPr lang="es-AR" smtClean="0"/>
              <a:t>28/7/2021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A75FB-18C2-46FD-BBE6-7029DBD9F25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09617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D80A-C07C-468D-83B0-8F35C489D327}" type="datetimeFigureOut">
              <a:rPr lang="es-AR" smtClean="0"/>
              <a:t>28/7/2021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A75FB-18C2-46FD-BBE6-7029DBD9F25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4115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D80A-C07C-468D-83B0-8F35C489D327}" type="datetimeFigureOut">
              <a:rPr lang="es-AR" smtClean="0"/>
              <a:t>28/7/2021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A75FB-18C2-46FD-BBE6-7029DBD9F25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57845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8F9D80A-C07C-468D-83B0-8F35C489D327}" type="datetimeFigureOut">
              <a:rPr lang="es-AR" smtClean="0"/>
              <a:t>28/7/2021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AA75FB-18C2-46FD-BBE6-7029DBD9F250}" type="slidenum">
              <a:rPr lang="es-AR" smtClean="0"/>
              <a:t>‹Nº›</a:t>
            </a:fld>
            <a:endParaRPr lang="es-A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8602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8F9D80A-C07C-468D-83B0-8F35C489D327}" type="datetimeFigureOut">
              <a:rPr lang="es-AR" smtClean="0"/>
              <a:t>28/7/2021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AA75FB-18C2-46FD-BBE6-7029DBD9F250}" type="slidenum">
              <a:rPr lang="es-AR" smtClean="0"/>
              <a:t>‹Nº›</a:t>
            </a:fld>
            <a:endParaRPr lang="es-A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303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8F9D80A-C07C-468D-83B0-8F35C489D327}" type="datetimeFigureOut">
              <a:rPr lang="es-AR" smtClean="0"/>
              <a:t>28/7/2021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BAA75FB-18C2-46FD-BBE6-7029DBD9F250}" type="slidenum">
              <a:rPr lang="es-AR" smtClean="0"/>
              <a:t>‹Nº›</a:t>
            </a:fld>
            <a:endParaRPr lang="es-A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MSIPCMContentMarking" descr="{&quot;HashCode&quot;:-424964394,&quot;Placement&quot;:&quot;Footer&quot;,&quot;Top&quot;:520.3781,&quot;Left&quot;:874.774353,&quot;SlideWidth&quot;:960,&quot;SlideHeight&quot;:540}">
            <a:extLst>
              <a:ext uri="{FF2B5EF4-FFF2-40B4-BE49-F238E27FC236}">
                <a16:creationId xmlns:a16="http://schemas.microsoft.com/office/drawing/2014/main" id="{D32C301C-CAAE-4930-94B0-662168C12DE0}"/>
              </a:ext>
            </a:extLst>
          </p:cNvPr>
          <p:cNvSpPr txBox="1"/>
          <p:nvPr userDrawn="1"/>
        </p:nvSpPr>
        <p:spPr>
          <a:xfrm>
            <a:off x="11109634" y="6608802"/>
            <a:ext cx="1082366" cy="2491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s-AR" sz="1000">
                <a:solidFill>
                  <a:srgbClr val="000000"/>
                </a:solidFill>
                <a:latin typeface="Arial" panose="020B0604020202020204" pitchFamily="34" charset="0"/>
              </a:rPr>
              <a:t>Confidential C</a:t>
            </a:r>
          </a:p>
        </p:txBody>
      </p:sp>
    </p:spTree>
    <p:extLst>
      <p:ext uri="{BB962C8B-B14F-4D97-AF65-F5344CB8AC3E}">
        <p14:creationId xmlns:p14="http://schemas.microsoft.com/office/powerpoint/2010/main" val="241456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9433675" y="6432991"/>
            <a:ext cx="355647" cy="14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fld id="{78210625-ECA7-4862-B00E-5DC0AA3A3D4E}" type="slidenum">
              <a:rPr sz="667" b="0" noProof="1">
                <a:solidFill>
                  <a:srgbClr val="000000"/>
                </a:solidFill>
              </a:rPr>
              <a:pPr/>
              <a:t>‹Nº›</a:t>
            </a:fld>
            <a:endParaRPr lang="fr-FR" sz="400" b="0" noProof="1">
              <a:solidFill>
                <a:srgbClr val="000000"/>
              </a:solidFill>
            </a:endParaRPr>
          </a:p>
        </p:txBody>
      </p:sp>
      <p:grpSp>
        <p:nvGrpSpPr>
          <p:cNvPr id="13" name="Groupe 12"/>
          <p:cNvGrpSpPr>
            <a:grpSpLocks noChangeAspect="1"/>
          </p:cNvGrpSpPr>
          <p:nvPr userDrawn="1"/>
        </p:nvGrpSpPr>
        <p:grpSpPr>
          <a:xfrm>
            <a:off x="10511759" y="6430040"/>
            <a:ext cx="1440000" cy="150589"/>
            <a:chOff x="7712075" y="4803775"/>
            <a:chExt cx="1214438" cy="127001"/>
          </a:xfrm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600">
                <a:solidFill>
                  <a:srgbClr val="FFCC33"/>
                </a:solidFill>
              </a:endParaRPr>
            </a:p>
          </p:txBody>
        </p:sp>
        <p:sp>
          <p:nvSpPr>
            <p:cNvPr id="16" name="Freeform 6"/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600">
                <a:solidFill>
                  <a:srgbClr val="FFCC33"/>
                </a:solidFill>
              </a:endParaRPr>
            </a:p>
          </p:txBody>
        </p:sp>
        <p:sp>
          <p:nvSpPr>
            <p:cNvPr id="17" name="Freeform 7"/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600">
                <a:solidFill>
                  <a:srgbClr val="FFCC33"/>
                </a:solidFill>
              </a:endParaRPr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600">
                <a:solidFill>
                  <a:srgbClr val="FFCC33"/>
                </a:solidFill>
              </a:endParaRPr>
            </a:p>
          </p:txBody>
        </p:sp>
        <p:sp>
          <p:nvSpPr>
            <p:cNvPr id="26" name="Freeform 9"/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600">
                <a:solidFill>
                  <a:srgbClr val="FFCC33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600">
                <a:solidFill>
                  <a:srgbClr val="FFCC33"/>
                </a:solidFill>
              </a:endParaRPr>
            </a:p>
          </p:txBody>
        </p:sp>
        <p:sp>
          <p:nvSpPr>
            <p:cNvPr id="29" name="Freeform 11"/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600">
                <a:solidFill>
                  <a:srgbClr val="FFCC33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600">
                <a:solidFill>
                  <a:srgbClr val="FFCC33"/>
                </a:solidFill>
              </a:endParaRPr>
            </a:p>
          </p:txBody>
        </p:sp>
        <p:sp>
          <p:nvSpPr>
            <p:cNvPr id="31" name="Freeform 13"/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600">
                <a:solidFill>
                  <a:srgbClr val="FFCC33"/>
                </a:solidFill>
              </a:endParaRPr>
            </a:p>
          </p:txBody>
        </p:sp>
        <p:sp>
          <p:nvSpPr>
            <p:cNvPr id="32" name="Freeform 14"/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600">
                <a:solidFill>
                  <a:srgbClr val="FFCC33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600">
                <a:solidFill>
                  <a:srgbClr val="FFCC33"/>
                </a:solidFill>
              </a:endParaRPr>
            </a:p>
          </p:txBody>
        </p:sp>
        <p:sp>
          <p:nvSpPr>
            <p:cNvPr id="34" name="Freeform 16"/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600">
                <a:solidFill>
                  <a:srgbClr val="FFCC33"/>
                </a:solidFill>
              </a:endParaRPr>
            </a:p>
          </p:txBody>
        </p:sp>
        <p:sp>
          <p:nvSpPr>
            <p:cNvPr id="35" name="Freeform 17"/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600">
                <a:solidFill>
                  <a:srgbClr val="FFCC33"/>
                </a:solidFill>
              </a:endParaRPr>
            </a:p>
          </p:txBody>
        </p:sp>
      </p:grpSp>
      <p:cxnSp>
        <p:nvCxnSpPr>
          <p:cNvPr id="39" name="Connecteur droit 38"/>
          <p:cNvCxnSpPr/>
          <p:nvPr userDrawn="1"/>
        </p:nvCxnSpPr>
        <p:spPr>
          <a:xfrm>
            <a:off x="5144351" y="6359829"/>
            <a:ext cx="0" cy="2208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/>
          <p:nvPr userDrawn="1"/>
        </p:nvCxnSpPr>
        <p:spPr>
          <a:xfrm>
            <a:off x="245995" y="6359829"/>
            <a:ext cx="0" cy="2208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/>
          <p:nvPr userDrawn="1"/>
        </p:nvCxnSpPr>
        <p:spPr>
          <a:xfrm>
            <a:off x="9331600" y="6359829"/>
            <a:ext cx="0" cy="2208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 userDrawn="1"/>
        </p:nvCxnSpPr>
        <p:spPr>
          <a:xfrm>
            <a:off x="6458857" y="6359829"/>
            <a:ext cx="0" cy="2208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e 26"/>
          <p:cNvGrpSpPr/>
          <p:nvPr userDrawn="1"/>
        </p:nvGrpSpPr>
        <p:grpSpPr>
          <a:xfrm>
            <a:off x="6561544" y="6358112"/>
            <a:ext cx="1400267" cy="222517"/>
            <a:chOff x="2830513" y="2714626"/>
            <a:chExt cx="1398588" cy="222250"/>
          </a:xfrm>
          <a:solidFill>
            <a:srgbClr val="FF0000"/>
          </a:solidFill>
        </p:grpSpPr>
        <p:sp>
          <p:nvSpPr>
            <p:cNvPr id="36" name="Freeform 169"/>
            <p:cNvSpPr>
              <a:spLocks noEditPoints="1"/>
            </p:cNvSpPr>
            <p:nvPr userDrawn="1"/>
          </p:nvSpPr>
          <p:spPr bwMode="auto">
            <a:xfrm>
              <a:off x="2905126" y="2789238"/>
              <a:ext cx="65088" cy="74613"/>
            </a:xfrm>
            <a:custGeom>
              <a:avLst/>
              <a:gdLst>
                <a:gd name="T0" fmla="*/ 0 w 330"/>
                <a:gd name="T1" fmla="*/ 0 h 374"/>
                <a:gd name="T2" fmla="*/ 165 w 330"/>
                <a:gd name="T3" fmla="*/ 0 h 374"/>
                <a:gd name="T4" fmla="*/ 209 w 330"/>
                <a:gd name="T5" fmla="*/ 3 h 374"/>
                <a:gd name="T6" fmla="*/ 242 w 330"/>
                <a:gd name="T7" fmla="*/ 10 h 374"/>
                <a:gd name="T8" fmla="*/ 254 w 330"/>
                <a:gd name="T9" fmla="*/ 16 h 374"/>
                <a:gd name="T10" fmla="*/ 274 w 330"/>
                <a:gd name="T11" fmla="*/ 34 h 374"/>
                <a:gd name="T12" fmla="*/ 283 w 330"/>
                <a:gd name="T13" fmla="*/ 46 h 374"/>
                <a:gd name="T14" fmla="*/ 295 w 330"/>
                <a:gd name="T15" fmla="*/ 72 h 374"/>
                <a:gd name="T16" fmla="*/ 298 w 330"/>
                <a:gd name="T17" fmla="*/ 102 h 374"/>
                <a:gd name="T18" fmla="*/ 298 w 330"/>
                <a:gd name="T19" fmla="*/ 112 h 374"/>
                <a:gd name="T20" fmla="*/ 295 w 330"/>
                <a:gd name="T21" fmla="*/ 130 h 374"/>
                <a:gd name="T22" fmla="*/ 288 w 330"/>
                <a:gd name="T23" fmla="*/ 148 h 374"/>
                <a:gd name="T24" fmla="*/ 279 w 330"/>
                <a:gd name="T25" fmla="*/ 163 h 374"/>
                <a:gd name="T26" fmla="*/ 273 w 330"/>
                <a:gd name="T27" fmla="*/ 169 h 374"/>
                <a:gd name="T28" fmla="*/ 258 w 330"/>
                <a:gd name="T29" fmla="*/ 181 h 374"/>
                <a:gd name="T30" fmla="*/ 240 w 330"/>
                <a:gd name="T31" fmla="*/ 192 h 374"/>
                <a:gd name="T32" fmla="*/ 219 w 330"/>
                <a:gd name="T33" fmla="*/ 199 h 374"/>
                <a:gd name="T34" fmla="*/ 194 w 330"/>
                <a:gd name="T35" fmla="*/ 204 h 374"/>
                <a:gd name="T36" fmla="*/ 210 w 330"/>
                <a:gd name="T37" fmla="*/ 213 h 374"/>
                <a:gd name="T38" fmla="*/ 223 w 330"/>
                <a:gd name="T39" fmla="*/ 223 h 374"/>
                <a:gd name="T40" fmla="*/ 234 w 330"/>
                <a:gd name="T41" fmla="*/ 234 h 374"/>
                <a:gd name="T42" fmla="*/ 255 w 330"/>
                <a:gd name="T43" fmla="*/ 259 h 374"/>
                <a:gd name="T44" fmla="*/ 330 w 330"/>
                <a:gd name="T45" fmla="*/ 374 h 374"/>
                <a:gd name="T46" fmla="*/ 218 w 330"/>
                <a:gd name="T47" fmla="*/ 297 h 374"/>
                <a:gd name="T48" fmla="*/ 198 w 330"/>
                <a:gd name="T49" fmla="*/ 266 h 374"/>
                <a:gd name="T50" fmla="*/ 182 w 330"/>
                <a:gd name="T51" fmla="*/ 245 h 374"/>
                <a:gd name="T52" fmla="*/ 162 w 330"/>
                <a:gd name="T53" fmla="*/ 224 h 374"/>
                <a:gd name="T54" fmla="*/ 157 w 330"/>
                <a:gd name="T55" fmla="*/ 220 h 374"/>
                <a:gd name="T56" fmla="*/ 134 w 330"/>
                <a:gd name="T57" fmla="*/ 210 h 374"/>
                <a:gd name="T58" fmla="*/ 123 w 330"/>
                <a:gd name="T59" fmla="*/ 209 h 374"/>
                <a:gd name="T60" fmla="*/ 49 w 330"/>
                <a:gd name="T61" fmla="*/ 209 h 374"/>
                <a:gd name="T62" fmla="*/ 0 w 330"/>
                <a:gd name="T63" fmla="*/ 374 h 374"/>
                <a:gd name="T64" fmla="*/ 156 w 330"/>
                <a:gd name="T65" fmla="*/ 165 h 374"/>
                <a:gd name="T66" fmla="*/ 172 w 330"/>
                <a:gd name="T67" fmla="*/ 165 h 374"/>
                <a:gd name="T68" fmla="*/ 198 w 330"/>
                <a:gd name="T69" fmla="*/ 162 h 374"/>
                <a:gd name="T70" fmla="*/ 209 w 330"/>
                <a:gd name="T71" fmla="*/ 158 h 374"/>
                <a:gd name="T72" fmla="*/ 225 w 330"/>
                <a:gd name="T73" fmla="*/ 149 h 374"/>
                <a:gd name="T74" fmla="*/ 237 w 330"/>
                <a:gd name="T75" fmla="*/ 136 h 374"/>
                <a:gd name="T76" fmla="*/ 242 w 330"/>
                <a:gd name="T77" fmla="*/ 128 h 374"/>
                <a:gd name="T78" fmla="*/ 247 w 330"/>
                <a:gd name="T79" fmla="*/ 112 h 374"/>
                <a:gd name="T80" fmla="*/ 248 w 330"/>
                <a:gd name="T81" fmla="*/ 102 h 374"/>
                <a:gd name="T82" fmla="*/ 245 w 330"/>
                <a:gd name="T83" fmla="*/ 83 h 374"/>
                <a:gd name="T84" fmla="*/ 240 w 330"/>
                <a:gd name="T85" fmla="*/ 72 h 374"/>
                <a:gd name="T86" fmla="*/ 229 w 330"/>
                <a:gd name="T87" fmla="*/ 58 h 374"/>
                <a:gd name="T88" fmla="*/ 223 w 330"/>
                <a:gd name="T89" fmla="*/ 55 h 374"/>
                <a:gd name="T90" fmla="*/ 211 w 330"/>
                <a:gd name="T91" fmla="*/ 48 h 374"/>
                <a:gd name="T92" fmla="*/ 196 w 330"/>
                <a:gd name="T93" fmla="*/ 44 h 374"/>
                <a:gd name="T94" fmla="*/ 168 w 330"/>
                <a:gd name="T95" fmla="*/ 42 h 374"/>
                <a:gd name="T96" fmla="*/ 49 w 330"/>
                <a:gd name="T97" fmla="*/ 16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0" h="374">
                  <a:moveTo>
                    <a:pt x="0" y="374"/>
                  </a:moveTo>
                  <a:lnTo>
                    <a:pt x="0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89" y="0"/>
                  </a:lnTo>
                  <a:lnTo>
                    <a:pt x="209" y="3"/>
                  </a:lnTo>
                  <a:lnTo>
                    <a:pt x="227" y="6"/>
                  </a:lnTo>
                  <a:lnTo>
                    <a:pt x="242" y="10"/>
                  </a:lnTo>
                  <a:lnTo>
                    <a:pt x="242" y="10"/>
                  </a:lnTo>
                  <a:lnTo>
                    <a:pt x="254" y="16"/>
                  </a:lnTo>
                  <a:lnTo>
                    <a:pt x="264" y="24"/>
                  </a:lnTo>
                  <a:lnTo>
                    <a:pt x="274" y="34"/>
                  </a:lnTo>
                  <a:lnTo>
                    <a:pt x="283" y="46"/>
                  </a:lnTo>
                  <a:lnTo>
                    <a:pt x="283" y="46"/>
                  </a:lnTo>
                  <a:lnTo>
                    <a:pt x="289" y="59"/>
                  </a:lnTo>
                  <a:lnTo>
                    <a:pt x="295" y="72"/>
                  </a:lnTo>
                  <a:lnTo>
                    <a:pt x="298" y="87"/>
                  </a:lnTo>
                  <a:lnTo>
                    <a:pt x="298" y="102"/>
                  </a:lnTo>
                  <a:lnTo>
                    <a:pt x="298" y="102"/>
                  </a:lnTo>
                  <a:lnTo>
                    <a:pt x="298" y="112"/>
                  </a:lnTo>
                  <a:lnTo>
                    <a:pt x="297" y="121"/>
                  </a:lnTo>
                  <a:lnTo>
                    <a:pt x="295" y="130"/>
                  </a:lnTo>
                  <a:lnTo>
                    <a:pt x="292" y="139"/>
                  </a:lnTo>
                  <a:lnTo>
                    <a:pt x="288" y="148"/>
                  </a:lnTo>
                  <a:lnTo>
                    <a:pt x="284" y="155"/>
                  </a:lnTo>
                  <a:lnTo>
                    <a:pt x="279" y="163"/>
                  </a:lnTo>
                  <a:lnTo>
                    <a:pt x="273" y="169"/>
                  </a:lnTo>
                  <a:lnTo>
                    <a:pt x="273" y="169"/>
                  </a:lnTo>
                  <a:lnTo>
                    <a:pt x="266" y="176"/>
                  </a:lnTo>
                  <a:lnTo>
                    <a:pt x="258" y="181"/>
                  </a:lnTo>
                  <a:lnTo>
                    <a:pt x="249" y="187"/>
                  </a:lnTo>
                  <a:lnTo>
                    <a:pt x="240" y="192"/>
                  </a:lnTo>
                  <a:lnTo>
                    <a:pt x="230" y="196"/>
                  </a:lnTo>
                  <a:lnTo>
                    <a:pt x="219" y="199"/>
                  </a:lnTo>
                  <a:lnTo>
                    <a:pt x="207" y="202"/>
                  </a:lnTo>
                  <a:lnTo>
                    <a:pt x="194" y="204"/>
                  </a:lnTo>
                  <a:lnTo>
                    <a:pt x="194" y="204"/>
                  </a:lnTo>
                  <a:lnTo>
                    <a:pt x="210" y="213"/>
                  </a:lnTo>
                  <a:lnTo>
                    <a:pt x="218" y="218"/>
                  </a:lnTo>
                  <a:lnTo>
                    <a:pt x="223" y="223"/>
                  </a:lnTo>
                  <a:lnTo>
                    <a:pt x="223" y="223"/>
                  </a:lnTo>
                  <a:lnTo>
                    <a:pt x="234" y="234"/>
                  </a:lnTo>
                  <a:lnTo>
                    <a:pt x="244" y="246"/>
                  </a:lnTo>
                  <a:lnTo>
                    <a:pt x="255" y="259"/>
                  </a:lnTo>
                  <a:lnTo>
                    <a:pt x="264" y="273"/>
                  </a:lnTo>
                  <a:lnTo>
                    <a:pt x="330" y="374"/>
                  </a:lnTo>
                  <a:lnTo>
                    <a:pt x="267" y="374"/>
                  </a:lnTo>
                  <a:lnTo>
                    <a:pt x="218" y="297"/>
                  </a:lnTo>
                  <a:lnTo>
                    <a:pt x="218" y="297"/>
                  </a:lnTo>
                  <a:lnTo>
                    <a:pt x="198" y="266"/>
                  </a:lnTo>
                  <a:lnTo>
                    <a:pt x="182" y="245"/>
                  </a:lnTo>
                  <a:lnTo>
                    <a:pt x="182" y="245"/>
                  </a:lnTo>
                  <a:lnTo>
                    <a:pt x="169" y="229"/>
                  </a:lnTo>
                  <a:lnTo>
                    <a:pt x="162" y="224"/>
                  </a:lnTo>
                  <a:lnTo>
                    <a:pt x="157" y="220"/>
                  </a:lnTo>
                  <a:lnTo>
                    <a:pt x="157" y="220"/>
                  </a:lnTo>
                  <a:lnTo>
                    <a:pt x="146" y="214"/>
                  </a:lnTo>
                  <a:lnTo>
                    <a:pt x="134" y="210"/>
                  </a:lnTo>
                  <a:lnTo>
                    <a:pt x="134" y="210"/>
                  </a:lnTo>
                  <a:lnTo>
                    <a:pt x="123" y="209"/>
                  </a:lnTo>
                  <a:lnTo>
                    <a:pt x="107" y="209"/>
                  </a:lnTo>
                  <a:lnTo>
                    <a:pt x="49" y="209"/>
                  </a:lnTo>
                  <a:lnTo>
                    <a:pt x="49" y="374"/>
                  </a:lnTo>
                  <a:lnTo>
                    <a:pt x="0" y="374"/>
                  </a:lnTo>
                  <a:close/>
                  <a:moveTo>
                    <a:pt x="49" y="165"/>
                  </a:moveTo>
                  <a:lnTo>
                    <a:pt x="156" y="165"/>
                  </a:lnTo>
                  <a:lnTo>
                    <a:pt x="156" y="165"/>
                  </a:lnTo>
                  <a:lnTo>
                    <a:pt x="172" y="165"/>
                  </a:lnTo>
                  <a:lnTo>
                    <a:pt x="186" y="164"/>
                  </a:lnTo>
                  <a:lnTo>
                    <a:pt x="198" y="162"/>
                  </a:lnTo>
                  <a:lnTo>
                    <a:pt x="209" y="158"/>
                  </a:lnTo>
                  <a:lnTo>
                    <a:pt x="209" y="158"/>
                  </a:lnTo>
                  <a:lnTo>
                    <a:pt x="218" y="154"/>
                  </a:lnTo>
                  <a:lnTo>
                    <a:pt x="225" y="149"/>
                  </a:lnTo>
                  <a:lnTo>
                    <a:pt x="232" y="143"/>
                  </a:lnTo>
                  <a:lnTo>
                    <a:pt x="237" y="136"/>
                  </a:lnTo>
                  <a:lnTo>
                    <a:pt x="237" y="136"/>
                  </a:lnTo>
                  <a:lnTo>
                    <a:pt x="242" y="128"/>
                  </a:lnTo>
                  <a:lnTo>
                    <a:pt x="245" y="119"/>
                  </a:lnTo>
                  <a:lnTo>
                    <a:pt x="247" y="112"/>
                  </a:lnTo>
                  <a:lnTo>
                    <a:pt x="248" y="102"/>
                  </a:lnTo>
                  <a:lnTo>
                    <a:pt x="248" y="102"/>
                  </a:lnTo>
                  <a:lnTo>
                    <a:pt x="246" y="90"/>
                  </a:lnTo>
                  <a:lnTo>
                    <a:pt x="245" y="83"/>
                  </a:lnTo>
                  <a:lnTo>
                    <a:pt x="243" y="78"/>
                  </a:lnTo>
                  <a:lnTo>
                    <a:pt x="240" y="72"/>
                  </a:lnTo>
                  <a:lnTo>
                    <a:pt x="237" y="68"/>
                  </a:lnTo>
                  <a:lnTo>
                    <a:pt x="229" y="58"/>
                  </a:lnTo>
                  <a:lnTo>
                    <a:pt x="229" y="58"/>
                  </a:lnTo>
                  <a:lnTo>
                    <a:pt x="223" y="55"/>
                  </a:lnTo>
                  <a:lnTo>
                    <a:pt x="218" y="51"/>
                  </a:lnTo>
                  <a:lnTo>
                    <a:pt x="211" y="48"/>
                  </a:lnTo>
                  <a:lnTo>
                    <a:pt x="203" y="45"/>
                  </a:lnTo>
                  <a:lnTo>
                    <a:pt x="196" y="44"/>
                  </a:lnTo>
                  <a:lnTo>
                    <a:pt x="187" y="43"/>
                  </a:lnTo>
                  <a:lnTo>
                    <a:pt x="168" y="42"/>
                  </a:lnTo>
                  <a:lnTo>
                    <a:pt x="49" y="42"/>
                  </a:lnTo>
                  <a:lnTo>
                    <a:pt x="49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8" name="Freeform 170"/>
            <p:cNvSpPr>
              <a:spLocks/>
            </p:cNvSpPr>
            <p:nvPr userDrawn="1"/>
          </p:nvSpPr>
          <p:spPr bwMode="auto">
            <a:xfrm>
              <a:off x="2979738" y="2789238"/>
              <a:ext cx="55563" cy="74613"/>
            </a:xfrm>
            <a:custGeom>
              <a:avLst/>
              <a:gdLst>
                <a:gd name="T0" fmla="*/ 0 w 278"/>
                <a:gd name="T1" fmla="*/ 374 h 374"/>
                <a:gd name="T2" fmla="*/ 0 w 278"/>
                <a:gd name="T3" fmla="*/ 0 h 374"/>
                <a:gd name="T4" fmla="*/ 270 w 278"/>
                <a:gd name="T5" fmla="*/ 0 h 374"/>
                <a:gd name="T6" fmla="*/ 270 w 278"/>
                <a:gd name="T7" fmla="*/ 44 h 374"/>
                <a:gd name="T8" fmla="*/ 49 w 278"/>
                <a:gd name="T9" fmla="*/ 44 h 374"/>
                <a:gd name="T10" fmla="*/ 49 w 278"/>
                <a:gd name="T11" fmla="*/ 158 h 374"/>
                <a:gd name="T12" fmla="*/ 257 w 278"/>
                <a:gd name="T13" fmla="*/ 158 h 374"/>
                <a:gd name="T14" fmla="*/ 257 w 278"/>
                <a:gd name="T15" fmla="*/ 203 h 374"/>
                <a:gd name="T16" fmla="*/ 49 w 278"/>
                <a:gd name="T17" fmla="*/ 203 h 374"/>
                <a:gd name="T18" fmla="*/ 49 w 278"/>
                <a:gd name="T19" fmla="*/ 331 h 374"/>
                <a:gd name="T20" fmla="*/ 278 w 278"/>
                <a:gd name="T21" fmla="*/ 331 h 374"/>
                <a:gd name="T22" fmla="*/ 278 w 278"/>
                <a:gd name="T23" fmla="*/ 374 h 374"/>
                <a:gd name="T24" fmla="*/ 0 w 278"/>
                <a:gd name="T25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374">
                  <a:moveTo>
                    <a:pt x="0" y="374"/>
                  </a:moveTo>
                  <a:lnTo>
                    <a:pt x="0" y="0"/>
                  </a:lnTo>
                  <a:lnTo>
                    <a:pt x="270" y="0"/>
                  </a:lnTo>
                  <a:lnTo>
                    <a:pt x="270" y="44"/>
                  </a:lnTo>
                  <a:lnTo>
                    <a:pt x="49" y="44"/>
                  </a:lnTo>
                  <a:lnTo>
                    <a:pt x="49" y="158"/>
                  </a:lnTo>
                  <a:lnTo>
                    <a:pt x="257" y="158"/>
                  </a:lnTo>
                  <a:lnTo>
                    <a:pt x="257" y="203"/>
                  </a:lnTo>
                  <a:lnTo>
                    <a:pt x="49" y="203"/>
                  </a:lnTo>
                  <a:lnTo>
                    <a:pt x="49" y="331"/>
                  </a:lnTo>
                  <a:lnTo>
                    <a:pt x="278" y="331"/>
                  </a:lnTo>
                  <a:lnTo>
                    <a:pt x="278" y="374"/>
                  </a:lnTo>
                  <a:lnTo>
                    <a:pt x="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1" name="Freeform 171"/>
            <p:cNvSpPr>
              <a:spLocks/>
            </p:cNvSpPr>
            <p:nvPr userDrawn="1"/>
          </p:nvSpPr>
          <p:spPr bwMode="auto">
            <a:xfrm>
              <a:off x="3048001" y="2789238"/>
              <a:ext cx="58738" cy="74613"/>
            </a:xfrm>
            <a:custGeom>
              <a:avLst/>
              <a:gdLst>
                <a:gd name="T0" fmla="*/ 0 w 294"/>
                <a:gd name="T1" fmla="*/ 374 h 374"/>
                <a:gd name="T2" fmla="*/ 0 w 294"/>
                <a:gd name="T3" fmla="*/ 0 h 374"/>
                <a:gd name="T4" fmla="*/ 50 w 294"/>
                <a:gd name="T5" fmla="*/ 0 h 374"/>
                <a:gd name="T6" fmla="*/ 247 w 294"/>
                <a:gd name="T7" fmla="*/ 294 h 374"/>
                <a:gd name="T8" fmla="*/ 247 w 294"/>
                <a:gd name="T9" fmla="*/ 0 h 374"/>
                <a:gd name="T10" fmla="*/ 294 w 294"/>
                <a:gd name="T11" fmla="*/ 0 h 374"/>
                <a:gd name="T12" fmla="*/ 294 w 294"/>
                <a:gd name="T13" fmla="*/ 374 h 374"/>
                <a:gd name="T14" fmla="*/ 243 w 294"/>
                <a:gd name="T15" fmla="*/ 374 h 374"/>
                <a:gd name="T16" fmla="*/ 46 w 294"/>
                <a:gd name="T17" fmla="*/ 80 h 374"/>
                <a:gd name="T18" fmla="*/ 46 w 294"/>
                <a:gd name="T19" fmla="*/ 374 h 374"/>
                <a:gd name="T20" fmla="*/ 0 w 294"/>
                <a:gd name="T21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4" h="374">
                  <a:moveTo>
                    <a:pt x="0" y="374"/>
                  </a:moveTo>
                  <a:lnTo>
                    <a:pt x="0" y="0"/>
                  </a:lnTo>
                  <a:lnTo>
                    <a:pt x="50" y="0"/>
                  </a:lnTo>
                  <a:lnTo>
                    <a:pt x="247" y="294"/>
                  </a:lnTo>
                  <a:lnTo>
                    <a:pt x="247" y="0"/>
                  </a:lnTo>
                  <a:lnTo>
                    <a:pt x="294" y="0"/>
                  </a:lnTo>
                  <a:lnTo>
                    <a:pt x="294" y="374"/>
                  </a:lnTo>
                  <a:lnTo>
                    <a:pt x="243" y="374"/>
                  </a:lnTo>
                  <a:lnTo>
                    <a:pt x="46" y="80"/>
                  </a:lnTo>
                  <a:lnTo>
                    <a:pt x="46" y="374"/>
                  </a:lnTo>
                  <a:lnTo>
                    <a:pt x="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2" name="Freeform 172"/>
            <p:cNvSpPr>
              <a:spLocks noEditPoints="1"/>
            </p:cNvSpPr>
            <p:nvPr userDrawn="1"/>
          </p:nvSpPr>
          <p:spPr bwMode="auto">
            <a:xfrm>
              <a:off x="3116263" y="2789238"/>
              <a:ext cx="68263" cy="74613"/>
            </a:xfrm>
            <a:custGeom>
              <a:avLst/>
              <a:gdLst>
                <a:gd name="T0" fmla="*/ 0 w 351"/>
                <a:gd name="T1" fmla="*/ 374 h 374"/>
                <a:gd name="T2" fmla="*/ 144 w 351"/>
                <a:gd name="T3" fmla="*/ 0 h 374"/>
                <a:gd name="T4" fmla="*/ 197 w 351"/>
                <a:gd name="T5" fmla="*/ 0 h 374"/>
                <a:gd name="T6" fmla="*/ 351 w 351"/>
                <a:gd name="T7" fmla="*/ 374 h 374"/>
                <a:gd name="T8" fmla="*/ 294 w 351"/>
                <a:gd name="T9" fmla="*/ 374 h 374"/>
                <a:gd name="T10" fmla="*/ 251 w 351"/>
                <a:gd name="T11" fmla="*/ 261 h 374"/>
                <a:gd name="T12" fmla="*/ 94 w 351"/>
                <a:gd name="T13" fmla="*/ 261 h 374"/>
                <a:gd name="T14" fmla="*/ 53 w 351"/>
                <a:gd name="T15" fmla="*/ 374 h 374"/>
                <a:gd name="T16" fmla="*/ 0 w 351"/>
                <a:gd name="T17" fmla="*/ 374 h 374"/>
                <a:gd name="T18" fmla="*/ 108 w 351"/>
                <a:gd name="T19" fmla="*/ 221 h 374"/>
                <a:gd name="T20" fmla="*/ 235 w 351"/>
                <a:gd name="T21" fmla="*/ 221 h 374"/>
                <a:gd name="T22" fmla="*/ 196 w 351"/>
                <a:gd name="T23" fmla="*/ 117 h 374"/>
                <a:gd name="T24" fmla="*/ 196 w 351"/>
                <a:gd name="T25" fmla="*/ 117 h 374"/>
                <a:gd name="T26" fmla="*/ 181 w 351"/>
                <a:gd name="T27" fmla="*/ 73 h 374"/>
                <a:gd name="T28" fmla="*/ 170 w 351"/>
                <a:gd name="T29" fmla="*/ 40 h 374"/>
                <a:gd name="T30" fmla="*/ 170 w 351"/>
                <a:gd name="T31" fmla="*/ 40 h 374"/>
                <a:gd name="T32" fmla="*/ 166 w 351"/>
                <a:gd name="T33" fmla="*/ 57 h 374"/>
                <a:gd name="T34" fmla="*/ 161 w 351"/>
                <a:gd name="T35" fmla="*/ 76 h 374"/>
                <a:gd name="T36" fmla="*/ 156 w 351"/>
                <a:gd name="T37" fmla="*/ 93 h 374"/>
                <a:gd name="T38" fmla="*/ 149 w 351"/>
                <a:gd name="T39" fmla="*/ 111 h 374"/>
                <a:gd name="T40" fmla="*/ 108 w 351"/>
                <a:gd name="T41" fmla="*/ 221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1" h="374">
                  <a:moveTo>
                    <a:pt x="0" y="374"/>
                  </a:moveTo>
                  <a:lnTo>
                    <a:pt x="144" y="0"/>
                  </a:lnTo>
                  <a:lnTo>
                    <a:pt x="197" y="0"/>
                  </a:lnTo>
                  <a:lnTo>
                    <a:pt x="351" y="374"/>
                  </a:lnTo>
                  <a:lnTo>
                    <a:pt x="294" y="374"/>
                  </a:lnTo>
                  <a:lnTo>
                    <a:pt x="251" y="261"/>
                  </a:lnTo>
                  <a:lnTo>
                    <a:pt x="94" y="261"/>
                  </a:lnTo>
                  <a:lnTo>
                    <a:pt x="53" y="374"/>
                  </a:lnTo>
                  <a:lnTo>
                    <a:pt x="0" y="374"/>
                  </a:lnTo>
                  <a:close/>
                  <a:moveTo>
                    <a:pt x="108" y="221"/>
                  </a:moveTo>
                  <a:lnTo>
                    <a:pt x="235" y="221"/>
                  </a:lnTo>
                  <a:lnTo>
                    <a:pt x="196" y="117"/>
                  </a:lnTo>
                  <a:lnTo>
                    <a:pt x="196" y="117"/>
                  </a:lnTo>
                  <a:lnTo>
                    <a:pt x="181" y="73"/>
                  </a:lnTo>
                  <a:lnTo>
                    <a:pt x="170" y="40"/>
                  </a:lnTo>
                  <a:lnTo>
                    <a:pt x="170" y="40"/>
                  </a:lnTo>
                  <a:lnTo>
                    <a:pt x="166" y="57"/>
                  </a:lnTo>
                  <a:lnTo>
                    <a:pt x="161" y="76"/>
                  </a:lnTo>
                  <a:lnTo>
                    <a:pt x="156" y="93"/>
                  </a:lnTo>
                  <a:lnTo>
                    <a:pt x="149" y="111"/>
                  </a:lnTo>
                  <a:lnTo>
                    <a:pt x="108" y="2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3" name="Freeform 173"/>
            <p:cNvSpPr>
              <a:spLocks/>
            </p:cNvSpPr>
            <p:nvPr userDrawn="1"/>
          </p:nvSpPr>
          <p:spPr bwMode="auto">
            <a:xfrm>
              <a:off x="3190876" y="2789238"/>
              <a:ext cx="57150" cy="74613"/>
            </a:xfrm>
            <a:custGeom>
              <a:avLst/>
              <a:gdLst>
                <a:gd name="T0" fmla="*/ 294 w 294"/>
                <a:gd name="T1" fmla="*/ 0 h 381"/>
                <a:gd name="T2" fmla="*/ 294 w 294"/>
                <a:gd name="T3" fmla="*/ 216 h 381"/>
                <a:gd name="T4" fmla="*/ 291 w 294"/>
                <a:gd name="T5" fmla="*/ 267 h 381"/>
                <a:gd name="T6" fmla="*/ 282 w 294"/>
                <a:gd name="T7" fmla="*/ 306 h 381"/>
                <a:gd name="T8" fmla="*/ 278 w 294"/>
                <a:gd name="T9" fmla="*/ 314 h 381"/>
                <a:gd name="T10" fmla="*/ 269 w 294"/>
                <a:gd name="T11" fmla="*/ 330 h 381"/>
                <a:gd name="T12" fmla="*/ 257 w 294"/>
                <a:gd name="T13" fmla="*/ 343 h 381"/>
                <a:gd name="T14" fmla="*/ 244 w 294"/>
                <a:gd name="T15" fmla="*/ 355 h 381"/>
                <a:gd name="T16" fmla="*/ 235 w 294"/>
                <a:gd name="T17" fmla="*/ 360 h 381"/>
                <a:gd name="T18" fmla="*/ 218 w 294"/>
                <a:gd name="T19" fmla="*/ 369 h 381"/>
                <a:gd name="T20" fmla="*/ 197 w 294"/>
                <a:gd name="T21" fmla="*/ 375 h 381"/>
                <a:gd name="T22" fmla="*/ 174 w 294"/>
                <a:gd name="T23" fmla="*/ 380 h 381"/>
                <a:gd name="T24" fmla="*/ 148 w 294"/>
                <a:gd name="T25" fmla="*/ 381 h 381"/>
                <a:gd name="T26" fmla="*/ 123 w 294"/>
                <a:gd name="T27" fmla="*/ 380 h 381"/>
                <a:gd name="T28" fmla="*/ 89 w 294"/>
                <a:gd name="T29" fmla="*/ 374 h 381"/>
                <a:gd name="T30" fmla="*/ 71 w 294"/>
                <a:gd name="T31" fmla="*/ 367 h 381"/>
                <a:gd name="T32" fmla="*/ 62 w 294"/>
                <a:gd name="T33" fmla="*/ 362 h 381"/>
                <a:gd name="T34" fmla="*/ 47 w 294"/>
                <a:gd name="T35" fmla="*/ 352 h 381"/>
                <a:gd name="T36" fmla="*/ 34 w 294"/>
                <a:gd name="T37" fmla="*/ 340 h 381"/>
                <a:gd name="T38" fmla="*/ 23 w 294"/>
                <a:gd name="T39" fmla="*/ 326 h 381"/>
                <a:gd name="T40" fmla="*/ 14 w 294"/>
                <a:gd name="T41" fmla="*/ 310 h 381"/>
                <a:gd name="T42" fmla="*/ 11 w 294"/>
                <a:gd name="T43" fmla="*/ 301 h 381"/>
                <a:gd name="T44" fmla="*/ 3 w 294"/>
                <a:gd name="T45" fmla="*/ 270 h 381"/>
                <a:gd name="T46" fmla="*/ 0 w 294"/>
                <a:gd name="T47" fmla="*/ 216 h 381"/>
                <a:gd name="T48" fmla="*/ 49 w 294"/>
                <a:gd name="T49" fmla="*/ 0 h 381"/>
                <a:gd name="T50" fmla="*/ 49 w 294"/>
                <a:gd name="T51" fmla="*/ 216 h 381"/>
                <a:gd name="T52" fmla="*/ 52 w 294"/>
                <a:gd name="T53" fmla="*/ 259 h 381"/>
                <a:gd name="T54" fmla="*/ 59 w 294"/>
                <a:gd name="T55" fmla="*/ 288 h 381"/>
                <a:gd name="T56" fmla="*/ 64 w 294"/>
                <a:gd name="T57" fmla="*/ 299 h 381"/>
                <a:gd name="T58" fmla="*/ 80 w 294"/>
                <a:gd name="T59" fmla="*/ 317 h 381"/>
                <a:gd name="T60" fmla="*/ 89 w 294"/>
                <a:gd name="T61" fmla="*/ 324 h 381"/>
                <a:gd name="T62" fmla="*/ 114 w 294"/>
                <a:gd name="T63" fmla="*/ 333 h 381"/>
                <a:gd name="T64" fmla="*/ 144 w 294"/>
                <a:gd name="T65" fmla="*/ 336 h 381"/>
                <a:gd name="T66" fmla="*/ 157 w 294"/>
                <a:gd name="T67" fmla="*/ 336 h 381"/>
                <a:gd name="T68" fmla="*/ 181 w 294"/>
                <a:gd name="T69" fmla="*/ 333 h 381"/>
                <a:gd name="T70" fmla="*/ 199 w 294"/>
                <a:gd name="T71" fmla="*/ 326 h 381"/>
                <a:gd name="T72" fmla="*/ 216 w 294"/>
                <a:gd name="T73" fmla="*/ 318 h 381"/>
                <a:gd name="T74" fmla="*/ 221 w 294"/>
                <a:gd name="T75" fmla="*/ 311 h 381"/>
                <a:gd name="T76" fmla="*/ 232 w 294"/>
                <a:gd name="T77" fmla="*/ 296 h 381"/>
                <a:gd name="T78" fmla="*/ 238 w 294"/>
                <a:gd name="T79" fmla="*/ 275 h 381"/>
                <a:gd name="T80" fmla="*/ 243 w 294"/>
                <a:gd name="T81" fmla="*/ 249 h 381"/>
                <a:gd name="T82" fmla="*/ 245 w 294"/>
                <a:gd name="T83" fmla="*/ 21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4" h="381">
                  <a:moveTo>
                    <a:pt x="245" y="0"/>
                  </a:moveTo>
                  <a:lnTo>
                    <a:pt x="294" y="0"/>
                  </a:lnTo>
                  <a:lnTo>
                    <a:pt x="294" y="216"/>
                  </a:lnTo>
                  <a:lnTo>
                    <a:pt x="294" y="216"/>
                  </a:lnTo>
                  <a:lnTo>
                    <a:pt x="293" y="243"/>
                  </a:lnTo>
                  <a:lnTo>
                    <a:pt x="291" y="267"/>
                  </a:lnTo>
                  <a:lnTo>
                    <a:pt x="287" y="288"/>
                  </a:lnTo>
                  <a:lnTo>
                    <a:pt x="282" y="306"/>
                  </a:lnTo>
                  <a:lnTo>
                    <a:pt x="282" y="306"/>
                  </a:lnTo>
                  <a:lnTo>
                    <a:pt x="278" y="314"/>
                  </a:lnTo>
                  <a:lnTo>
                    <a:pt x="273" y="322"/>
                  </a:lnTo>
                  <a:lnTo>
                    <a:pt x="269" y="330"/>
                  </a:lnTo>
                  <a:lnTo>
                    <a:pt x="264" y="336"/>
                  </a:lnTo>
                  <a:lnTo>
                    <a:pt x="257" y="343"/>
                  </a:lnTo>
                  <a:lnTo>
                    <a:pt x="250" y="349"/>
                  </a:lnTo>
                  <a:lnTo>
                    <a:pt x="244" y="355"/>
                  </a:lnTo>
                  <a:lnTo>
                    <a:pt x="235" y="360"/>
                  </a:lnTo>
                  <a:lnTo>
                    <a:pt x="235" y="360"/>
                  </a:lnTo>
                  <a:lnTo>
                    <a:pt x="227" y="364"/>
                  </a:lnTo>
                  <a:lnTo>
                    <a:pt x="218" y="369"/>
                  </a:lnTo>
                  <a:lnTo>
                    <a:pt x="208" y="373"/>
                  </a:lnTo>
                  <a:lnTo>
                    <a:pt x="197" y="375"/>
                  </a:lnTo>
                  <a:lnTo>
                    <a:pt x="186" y="378"/>
                  </a:lnTo>
                  <a:lnTo>
                    <a:pt x="174" y="380"/>
                  </a:lnTo>
                  <a:lnTo>
                    <a:pt x="161" y="381"/>
                  </a:lnTo>
                  <a:lnTo>
                    <a:pt x="148" y="381"/>
                  </a:lnTo>
                  <a:lnTo>
                    <a:pt x="148" y="381"/>
                  </a:lnTo>
                  <a:lnTo>
                    <a:pt x="123" y="380"/>
                  </a:lnTo>
                  <a:lnTo>
                    <a:pt x="100" y="376"/>
                  </a:lnTo>
                  <a:lnTo>
                    <a:pt x="89" y="374"/>
                  </a:lnTo>
                  <a:lnTo>
                    <a:pt x="80" y="371"/>
                  </a:lnTo>
                  <a:lnTo>
                    <a:pt x="71" y="367"/>
                  </a:lnTo>
                  <a:lnTo>
                    <a:pt x="62" y="362"/>
                  </a:lnTo>
                  <a:lnTo>
                    <a:pt x="62" y="362"/>
                  </a:lnTo>
                  <a:lnTo>
                    <a:pt x="54" y="358"/>
                  </a:lnTo>
                  <a:lnTo>
                    <a:pt x="47" y="352"/>
                  </a:lnTo>
                  <a:lnTo>
                    <a:pt x="39" y="347"/>
                  </a:lnTo>
                  <a:lnTo>
                    <a:pt x="34" y="340"/>
                  </a:lnTo>
                  <a:lnTo>
                    <a:pt x="27" y="334"/>
                  </a:lnTo>
                  <a:lnTo>
                    <a:pt x="23" y="326"/>
                  </a:lnTo>
                  <a:lnTo>
                    <a:pt x="19" y="319"/>
                  </a:lnTo>
                  <a:lnTo>
                    <a:pt x="14" y="310"/>
                  </a:lnTo>
                  <a:lnTo>
                    <a:pt x="14" y="310"/>
                  </a:lnTo>
                  <a:lnTo>
                    <a:pt x="11" y="301"/>
                  </a:lnTo>
                  <a:lnTo>
                    <a:pt x="8" y="291"/>
                  </a:lnTo>
                  <a:lnTo>
                    <a:pt x="3" y="270"/>
                  </a:lnTo>
                  <a:lnTo>
                    <a:pt x="1" y="245"/>
                  </a:lnTo>
                  <a:lnTo>
                    <a:pt x="0" y="216"/>
                  </a:lnTo>
                  <a:lnTo>
                    <a:pt x="0" y="0"/>
                  </a:lnTo>
                  <a:lnTo>
                    <a:pt x="49" y="0"/>
                  </a:lnTo>
                  <a:lnTo>
                    <a:pt x="49" y="216"/>
                  </a:lnTo>
                  <a:lnTo>
                    <a:pt x="49" y="216"/>
                  </a:lnTo>
                  <a:lnTo>
                    <a:pt x="50" y="239"/>
                  </a:lnTo>
                  <a:lnTo>
                    <a:pt x="52" y="259"/>
                  </a:lnTo>
                  <a:lnTo>
                    <a:pt x="54" y="275"/>
                  </a:lnTo>
                  <a:lnTo>
                    <a:pt x="59" y="288"/>
                  </a:lnTo>
                  <a:lnTo>
                    <a:pt x="59" y="288"/>
                  </a:lnTo>
                  <a:lnTo>
                    <a:pt x="64" y="299"/>
                  </a:lnTo>
                  <a:lnTo>
                    <a:pt x="71" y="309"/>
                  </a:lnTo>
                  <a:lnTo>
                    <a:pt x="80" y="317"/>
                  </a:lnTo>
                  <a:lnTo>
                    <a:pt x="89" y="324"/>
                  </a:lnTo>
                  <a:lnTo>
                    <a:pt x="89" y="324"/>
                  </a:lnTo>
                  <a:lnTo>
                    <a:pt x="101" y="330"/>
                  </a:lnTo>
                  <a:lnTo>
                    <a:pt x="114" y="333"/>
                  </a:lnTo>
                  <a:lnTo>
                    <a:pt x="129" y="335"/>
                  </a:lnTo>
                  <a:lnTo>
                    <a:pt x="144" y="336"/>
                  </a:lnTo>
                  <a:lnTo>
                    <a:pt x="144" y="336"/>
                  </a:lnTo>
                  <a:lnTo>
                    <a:pt x="157" y="336"/>
                  </a:lnTo>
                  <a:lnTo>
                    <a:pt x="169" y="335"/>
                  </a:lnTo>
                  <a:lnTo>
                    <a:pt x="181" y="333"/>
                  </a:lnTo>
                  <a:lnTo>
                    <a:pt x="191" y="330"/>
                  </a:lnTo>
                  <a:lnTo>
                    <a:pt x="199" y="326"/>
                  </a:lnTo>
                  <a:lnTo>
                    <a:pt x="208" y="322"/>
                  </a:lnTo>
                  <a:lnTo>
                    <a:pt x="216" y="318"/>
                  </a:lnTo>
                  <a:lnTo>
                    <a:pt x="221" y="311"/>
                  </a:lnTo>
                  <a:lnTo>
                    <a:pt x="221" y="311"/>
                  </a:lnTo>
                  <a:lnTo>
                    <a:pt x="227" y="305"/>
                  </a:lnTo>
                  <a:lnTo>
                    <a:pt x="232" y="296"/>
                  </a:lnTo>
                  <a:lnTo>
                    <a:pt x="235" y="286"/>
                  </a:lnTo>
                  <a:lnTo>
                    <a:pt x="238" y="275"/>
                  </a:lnTo>
                  <a:lnTo>
                    <a:pt x="242" y="262"/>
                  </a:lnTo>
                  <a:lnTo>
                    <a:pt x="243" y="249"/>
                  </a:lnTo>
                  <a:lnTo>
                    <a:pt x="244" y="233"/>
                  </a:lnTo>
                  <a:lnTo>
                    <a:pt x="245" y="216"/>
                  </a:lnTo>
                  <a:lnTo>
                    <a:pt x="2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4" name="Freeform 174"/>
            <p:cNvSpPr>
              <a:spLocks/>
            </p:cNvSpPr>
            <p:nvPr userDrawn="1"/>
          </p:nvSpPr>
          <p:spPr bwMode="auto">
            <a:xfrm>
              <a:off x="3265488" y="2789238"/>
              <a:ext cx="46038" cy="74613"/>
            </a:xfrm>
            <a:custGeom>
              <a:avLst/>
              <a:gdLst>
                <a:gd name="T0" fmla="*/ 0 w 234"/>
                <a:gd name="T1" fmla="*/ 374 h 374"/>
                <a:gd name="T2" fmla="*/ 0 w 234"/>
                <a:gd name="T3" fmla="*/ 0 h 374"/>
                <a:gd name="T4" fmla="*/ 50 w 234"/>
                <a:gd name="T5" fmla="*/ 0 h 374"/>
                <a:gd name="T6" fmla="*/ 50 w 234"/>
                <a:gd name="T7" fmla="*/ 331 h 374"/>
                <a:gd name="T8" fmla="*/ 234 w 234"/>
                <a:gd name="T9" fmla="*/ 331 h 374"/>
                <a:gd name="T10" fmla="*/ 234 w 234"/>
                <a:gd name="T11" fmla="*/ 374 h 374"/>
                <a:gd name="T12" fmla="*/ 0 w 234"/>
                <a:gd name="T13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" h="374">
                  <a:moveTo>
                    <a:pt x="0" y="374"/>
                  </a:moveTo>
                  <a:lnTo>
                    <a:pt x="0" y="0"/>
                  </a:lnTo>
                  <a:lnTo>
                    <a:pt x="50" y="0"/>
                  </a:lnTo>
                  <a:lnTo>
                    <a:pt x="50" y="331"/>
                  </a:lnTo>
                  <a:lnTo>
                    <a:pt x="234" y="331"/>
                  </a:lnTo>
                  <a:lnTo>
                    <a:pt x="234" y="374"/>
                  </a:lnTo>
                  <a:lnTo>
                    <a:pt x="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5" name="Freeform 175"/>
            <p:cNvSpPr>
              <a:spLocks/>
            </p:cNvSpPr>
            <p:nvPr userDrawn="1"/>
          </p:nvSpPr>
          <p:spPr bwMode="auto">
            <a:xfrm>
              <a:off x="3306763" y="2789238"/>
              <a:ext cx="58738" cy="74613"/>
            </a:xfrm>
            <a:custGeom>
              <a:avLst/>
              <a:gdLst>
                <a:gd name="T0" fmla="*/ 123 w 296"/>
                <a:gd name="T1" fmla="*/ 374 h 374"/>
                <a:gd name="T2" fmla="*/ 123 w 296"/>
                <a:gd name="T3" fmla="*/ 44 h 374"/>
                <a:gd name="T4" fmla="*/ 0 w 296"/>
                <a:gd name="T5" fmla="*/ 44 h 374"/>
                <a:gd name="T6" fmla="*/ 0 w 296"/>
                <a:gd name="T7" fmla="*/ 0 h 374"/>
                <a:gd name="T8" fmla="*/ 296 w 296"/>
                <a:gd name="T9" fmla="*/ 0 h 374"/>
                <a:gd name="T10" fmla="*/ 296 w 296"/>
                <a:gd name="T11" fmla="*/ 44 h 374"/>
                <a:gd name="T12" fmla="*/ 173 w 296"/>
                <a:gd name="T13" fmla="*/ 44 h 374"/>
                <a:gd name="T14" fmla="*/ 173 w 296"/>
                <a:gd name="T15" fmla="*/ 374 h 374"/>
                <a:gd name="T16" fmla="*/ 123 w 296"/>
                <a:gd name="T17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6" h="374">
                  <a:moveTo>
                    <a:pt x="123" y="374"/>
                  </a:moveTo>
                  <a:lnTo>
                    <a:pt x="123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296" y="0"/>
                  </a:lnTo>
                  <a:lnTo>
                    <a:pt x="296" y="44"/>
                  </a:lnTo>
                  <a:lnTo>
                    <a:pt x="173" y="44"/>
                  </a:lnTo>
                  <a:lnTo>
                    <a:pt x="173" y="374"/>
                  </a:lnTo>
                  <a:lnTo>
                    <a:pt x="123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6" name="Freeform 176"/>
            <p:cNvSpPr>
              <a:spLocks noEditPoints="1"/>
            </p:cNvSpPr>
            <p:nvPr userDrawn="1"/>
          </p:nvSpPr>
          <p:spPr bwMode="auto">
            <a:xfrm>
              <a:off x="3405188" y="2789238"/>
              <a:ext cx="65088" cy="74613"/>
            </a:xfrm>
            <a:custGeom>
              <a:avLst/>
              <a:gdLst>
                <a:gd name="T0" fmla="*/ 0 w 330"/>
                <a:gd name="T1" fmla="*/ 0 h 374"/>
                <a:gd name="T2" fmla="*/ 166 w 330"/>
                <a:gd name="T3" fmla="*/ 0 h 374"/>
                <a:gd name="T4" fmla="*/ 211 w 330"/>
                <a:gd name="T5" fmla="*/ 3 h 374"/>
                <a:gd name="T6" fmla="*/ 242 w 330"/>
                <a:gd name="T7" fmla="*/ 10 h 374"/>
                <a:gd name="T8" fmla="*/ 255 w 330"/>
                <a:gd name="T9" fmla="*/ 16 h 374"/>
                <a:gd name="T10" fmla="*/ 276 w 330"/>
                <a:gd name="T11" fmla="*/ 34 h 374"/>
                <a:gd name="T12" fmla="*/ 284 w 330"/>
                <a:gd name="T13" fmla="*/ 46 h 374"/>
                <a:gd name="T14" fmla="*/ 295 w 330"/>
                <a:gd name="T15" fmla="*/ 72 h 374"/>
                <a:gd name="T16" fmla="*/ 300 w 330"/>
                <a:gd name="T17" fmla="*/ 102 h 374"/>
                <a:gd name="T18" fmla="*/ 299 w 330"/>
                <a:gd name="T19" fmla="*/ 112 h 374"/>
                <a:gd name="T20" fmla="*/ 295 w 330"/>
                <a:gd name="T21" fmla="*/ 130 h 374"/>
                <a:gd name="T22" fmla="*/ 289 w 330"/>
                <a:gd name="T23" fmla="*/ 148 h 374"/>
                <a:gd name="T24" fmla="*/ 280 w 330"/>
                <a:gd name="T25" fmla="*/ 163 h 374"/>
                <a:gd name="T26" fmla="*/ 274 w 330"/>
                <a:gd name="T27" fmla="*/ 169 h 374"/>
                <a:gd name="T28" fmla="*/ 260 w 330"/>
                <a:gd name="T29" fmla="*/ 181 h 374"/>
                <a:gd name="T30" fmla="*/ 241 w 330"/>
                <a:gd name="T31" fmla="*/ 192 h 374"/>
                <a:gd name="T32" fmla="*/ 219 w 330"/>
                <a:gd name="T33" fmla="*/ 199 h 374"/>
                <a:gd name="T34" fmla="*/ 194 w 330"/>
                <a:gd name="T35" fmla="*/ 204 h 374"/>
                <a:gd name="T36" fmla="*/ 212 w 330"/>
                <a:gd name="T37" fmla="*/ 213 h 374"/>
                <a:gd name="T38" fmla="*/ 224 w 330"/>
                <a:gd name="T39" fmla="*/ 223 h 374"/>
                <a:gd name="T40" fmla="*/ 235 w 330"/>
                <a:gd name="T41" fmla="*/ 234 h 374"/>
                <a:gd name="T42" fmla="*/ 255 w 330"/>
                <a:gd name="T43" fmla="*/ 259 h 374"/>
                <a:gd name="T44" fmla="*/ 330 w 330"/>
                <a:gd name="T45" fmla="*/ 374 h 374"/>
                <a:gd name="T46" fmla="*/ 218 w 330"/>
                <a:gd name="T47" fmla="*/ 297 h 374"/>
                <a:gd name="T48" fmla="*/ 199 w 330"/>
                <a:gd name="T49" fmla="*/ 266 h 374"/>
                <a:gd name="T50" fmla="*/ 182 w 330"/>
                <a:gd name="T51" fmla="*/ 245 h 374"/>
                <a:gd name="T52" fmla="*/ 164 w 330"/>
                <a:gd name="T53" fmla="*/ 224 h 374"/>
                <a:gd name="T54" fmla="*/ 157 w 330"/>
                <a:gd name="T55" fmla="*/ 220 h 374"/>
                <a:gd name="T56" fmla="*/ 134 w 330"/>
                <a:gd name="T57" fmla="*/ 210 h 374"/>
                <a:gd name="T58" fmla="*/ 123 w 330"/>
                <a:gd name="T59" fmla="*/ 209 h 374"/>
                <a:gd name="T60" fmla="*/ 49 w 330"/>
                <a:gd name="T61" fmla="*/ 209 h 374"/>
                <a:gd name="T62" fmla="*/ 0 w 330"/>
                <a:gd name="T63" fmla="*/ 374 h 374"/>
                <a:gd name="T64" fmla="*/ 156 w 330"/>
                <a:gd name="T65" fmla="*/ 165 h 374"/>
                <a:gd name="T66" fmla="*/ 172 w 330"/>
                <a:gd name="T67" fmla="*/ 165 h 374"/>
                <a:gd name="T68" fmla="*/ 199 w 330"/>
                <a:gd name="T69" fmla="*/ 162 h 374"/>
                <a:gd name="T70" fmla="*/ 209 w 330"/>
                <a:gd name="T71" fmla="*/ 158 h 374"/>
                <a:gd name="T72" fmla="*/ 226 w 330"/>
                <a:gd name="T73" fmla="*/ 149 h 374"/>
                <a:gd name="T74" fmla="*/ 239 w 330"/>
                <a:gd name="T75" fmla="*/ 136 h 374"/>
                <a:gd name="T76" fmla="*/ 243 w 330"/>
                <a:gd name="T77" fmla="*/ 128 h 374"/>
                <a:gd name="T78" fmla="*/ 248 w 330"/>
                <a:gd name="T79" fmla="*/ 112 h 374"/>
                <a:gd name="T80" fmla="*/ 249 w 330"/>
                <a:gd name="T81" fmla="*/ 102 h 374"/>
                <a:gd name="T82" fmla="*/ 245 w 330"/>
                <a:gd name="T83" fmla="*/ 83 h 374"/>
                <a:gd name="T84" fmla="*/ 241 w 330"/>
                <a:gd name="T85" fmla="*/ 72 h 374"/>
                <a:gd name="T86" fmla="*/ 229 w 330"/>
                <a:gd name="T87" fmla="*/ 58 h 374"/>
                <a:gd name="T88" fmla="*/ 224 w 330"/>
                <a:gd name="T89" fmla="*/ 55 h 374"/>
                <a:gd name="T90" fmla="*/ 212 w 330"/>
                <a:gd name="T91" fmla="*/ 48 h 374"/>
                <a:gd name="T92" fmla="*/ 196 w 330"/>
                <a:gd name="T93" fmla="*/ 44 h 374"/>
                <a:gd name="T94" fmla="*/ 168 w 330"/>
                <a:gd name="T95" fmla="*/ 42 h 374"/>
                <a:gd name="T96" fmla="*/ 49 w 330"/>
                <a:gd name="T97" fmla="*/ 16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0" h="374">
                  <a:moveTo>
                    <a:pt x="0" y="374"/>
                  </a:moveTo>
                  <a:lnTo>
                    <a:pt x="0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90" y="0"/>
                  </a:lnTo>
                  <a:lnTo>
                    <a:pt x="211" y="3"/>
                  </a:lnTo>
                  <a:lnTo>
                    <a:pt x="228" y="6"/>
                  </a:lnTo>
                  <a:lnTo>
                    <a:pt x="242" y="10"/>
                  </a:lnTo>
                  <a:lnTo>
                    <a:pt x="242" y="10"/>
                  </a:lnTo>
                  <a:lnTo>
                    <a:pt x="255" y="16"/>
                  </a:lnTo>
                  <a:lnTo>
                    <a:pt x="266" y="24"/>
                  </a:lnTo>
                  <a:lnTo>
                    <a:pt x="276" y="34"/>
                  </a:lnTo>
                  <a:lnTo>
                    <a:pt x="284" y="46"/>
                  </a:lnTo>
                  <a:lnTo>
                    <a:pt x="284" y="46"/>
                  </a:lnTo>
                  <a:lnTo>
                    <a:pt x="291" y="59"/>
                  </a:lnTo>
                  <a:lnTo>
                    <a:pt x="295" y="72"/>
                  </a:lnTo>
                  <a:lnTo>
                    <a:pt x="299" y="87"/>
                  </a:lnTo>
                  <a:lnTo>
                    <a:pt x="300" y="102"/>
                  </a:lnTo>
                  <a:lnTo>
                    <a:pt x="300" y="102"/>
                  </a:lnTo>
                  <a:lnTo>
                    <a:pt x="299" y="112"/>
                  </a:lnTo>
                  <a:lnTo>
                    <a:pt x="298" y="121"/>
                  </a:lnTo>
                  <a:lnTo>
                    <a:pt x="295" y="130"/>
                  </a:lnTo>
                  <a:lnTo>
                    <a:pt x="293" y="139"/>
                  </a:lnTo>
                  <a:lnTo>
                    <a:pt x="289" y="148"/>
                  </a:lnTo>
                  <a:lnTo>
                    <a:pt x="285" y="155"/>
                  </a:lnTo>
                  <a:lnTo>
                    <a:pt x="280" y="163"/>
                  </a:lnTo>
                  <a:lnTo>
                    <a:pt x="274" y="169"/>
                  </a:lnTo>
                  <a:lnTo>
                    <a:pt x="274" y="169"/>
                  </a:lnTo>
                  <a:lnTo>
                    <a:pt x="267" y="176"/>
                  </a:lnTo>
                  <a:lnTo>
                    <a:pt x="260" y="181"/>
                  </a:lnTo>
                  <a:lnTo>
                    <a:pt x="251" y="187"/>
                  </a:lnTo>
                  <a:lnTo>
                    <a:pt x="241" y="192"/>
                  </a:lnTo>
                  <a:lnTo>
                    <a:pt x="230" y="196"/>
                  </a:lnTo>
                  <a:lnTo>
                    <a:pt x="219" y="199"/>
                  </a:lnTo>
                  <a:lnTo>
                    <a:pt x="207" y="202"/>
                  </a:lnTo>
                  <a:lnTo>
                    <a:pt x="194" y="204"/>
                  </a:lnTo>
                  <a:lnTo>
                    <a:pt x="194" y="204"/>
                  </a:lnTo>
                  <a:lnTo>
                    <a:pt x="212" y="213"/>
                  </a:lnTo>
                  <a:lnTo>
                    <a:pt x="218" y="218"/>
                  </a:lnTo>
                  <a:lnTo>
                    <a:pt x="224" y="223"/>
                  </a:lnTo>
                  <a:lnTo>
                    <a:pt x="224" y="223"/>
                  </a:lnTo>
                  <a:lnTo>
                    <a:pt x="235" y="234"/>
                  </a:lnTo>
                  <a:lnTo>
                    <a:pt x="245" y="246"/>
                  </a:lnTo>
                  <a:lnTo>
                    <a:pt x="255" y="259"/>
                  </a:lnTo>
                  <a:lnTo>
                    <a:pt x="265" y="273"/>
                  </a:lnTo>
                  <a:lnTo>
                    <a:pt x="330" y="374"/>
                  </a:lnTo>
                  <a:lnTo>
                    <a:pt x="268" y="374"/>
                  </a:lnTo>
                  <a:lnTo>
                    <a:pt x="218" y="297"/>
                  </a:lnTo>
                  <a:lnTo>
                    <a:pt x="218" y="297"/>
                  </a:lnTo>
                  <a:lnTo>
                    <a:pt x="199" y="266"/>
                  </a:lnTo>
                  <a:lnTo>
                    <a:pt x="182" y="245"/>
                  </a:lnTo>
                  <a:lnTo>
                    <a:pt x="182" y="245"/>
                  </a:lnTo>
                  <a:lnTo>
                    <a:pt x="169" y="229"/>
                  </a:lnTo>
                  <a:lnTo>
                    <a:pt x="164" y="224"/>
                  </a:lnTo>
                  <a:lnTo>
                    <a:pt x="157" y="220"/>
                  </a:lnTo>
                  <a:lnTo>
                    <a:pt x="157" y="220"/>
                  </a:lnTo>
                  <a:lnTo>
                    <a:pt x="146" y="214"/>
                  </a:lnTo>
                  <a:lnTo>
                    <a:pt x="134" y="210"/>
                  </a:lnTo>
                  <a:lnTo>
                    <a:pt x="134" y="210"/>
                  </a:lnTo>
                  <a:lnTo>
                    <a:pt x="123" y="209"/>
                  </a:lnTo>
                  <a:lnTo>
                    <a:pt x="107" y="209"/>
                  </a:lnTo>
                  <a:lnTo>
                    <a:pt x="49" y="209"/>
                  </a:lnTo>
                  <a:lnTo>
                    <a:pt x="49" y="374"/>
                  </a:lnTo>
                  <a:lnTo>
                    <a:pt x="0" y="374"/>
                  </a:lnTo>
                  <a:close/>
                  <a:moveTo>
                    <a:pt x="49" y="165"/>
                  </a:moveTo>
                  <a:lnTo>
                    <a:pt x="156" y="165"/>
                  </a:lnTo>
                  <a:lnTo>
                    <a:pt x="156" y="165"/>
                  </a:lnTo>
                  <a:lnTo>
                    <a:pt x="172" y="165"/>
                  </a:lnTo>
                  <a:lnTo>
                    <a:pt x="187" y="164"/>
                  </a:lnTo>
                  <a:lnTo>
                    <a:pt x="199" y="162"/>
                  </a:lnTo>
                  <a:lnTo>
                    <a:pt x="209" y="158"/>
                  </a:lnTo>
                  <a:lnTo>
                    <a:pt x="209" y="158"/>
                  </a:lnTo>
                  <a:lnTo>
                    <a:pt x="218" y="154"/>
                  </a:lnTo>
                  <a:lnTo>
                    <a:pt x="226" y="149"/>
                  </a:lnTo>
                  <a:lnTo>
                    <a:pt x="233" y="143"/>
                  </a:lnTo>
                  <a:lnTo>
                    <a:pt x="239" y="136"/>
                  </a:lnTo>
                  <a:lnTo>
                    <a:pt x="239" y="136"/>
                  </a:lnTo>
                  <a:lnTo>
                    <a:pt x="243" y="128"/>
                  </a:lnTo>
                  <a:lnTo>
                    <a:pt x="246" y="119"/>
                  </a:lnTo>
                  <a:lnTo>
                    <a:pt x="248" y="112"/>
                  </a:lnTo>
                  <a:lnTo>
                    <a:pt x="249" y="102"/>
                  </a:lnTo>
                  <a:lnTo>
                    <a:pt x="249" y="102"/>
                  </a:lnTo>
                  <a:lnTo>
                    <a:pt x="248" y="90"/>
                  </a:lnTo>
                  <a:lnTo>
                    <a:pt x="245" y="83"/>
                  </a:lnTo>
                  <a:lnTo>
                    <a:pt x="243" y="78"/>
                  </a:lnTo>
                  <a:lnTo>
                    <a:pt x="241" y="72"/>
                  </a:lnTo>
                  <a:lnTo>
                    <a:pt x="238" y="68"/>
                  </a:lnTo>
                  <a:lnTo>
                    <a:pt x="229" y="58"/>
                  </a:lnTo>
                  <a:lnTo>
                    <a:pt x="229" y="58"/>
                  </a:lnTo>
                  <a:lnTo>
                    <a:pt x="224" y="55"/>
                  </a:lnTo>
                  <a:lnTo>
                    <a:pt x="218" y="51"/>
                  </a:lnTo>
                  <a:lnTo>
                    <a:pt x="212" y="48"/>
                  </a:lnTo>
                  <a:lnTo>
                    <a:pt x="204" y="45"/>
                  </a:lnTo>
                  <a:lnTo>
                    <a:pt x="196" y="44"/>
                  </a:lnTo>
                  <a:lnTo>
                    <a:pt x="188" y="43"/>
                  </a:lnTo>
                  <a:lnTo>
                    <a:pt x="168" y="42"/>
                  </a:lnTo>
                  <a:lnTo>
                    <a:pt x="49" y="42"/>
                  </a:lnTo>
                  <a:lnTo>
                    <a:pt x="49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7" name="Freeform 177"/>
            <p:cNvSpPr>
              <a:spLocks/>
            </p:cNvSpPr>
            <p:nvPr userDrawn="1"/>
          </p:nvSpPr>
          <p:spPr bwMode="auto">
            <a:xfrm>
              <a:off x="3479801" y="2789238"/>
              <a:ext cx="55563" cy="74613"/>
            </a:xfrm>
            <a:custGeom>
              <a:avLst/>
              <a:gdLst>
                <a:gd name="T0" fmla="*/ 0 w 280"/>
                <a:gd name="T1" fmla="*/ 374 h 374"/>
                <a:gd name="T2" fmla="*/ 0 w 280"/>
                <a:gd name="T3" fmla="*/ 0 h 374"/>
                <a:gd name="T4" fmla="*/ 271 w 280"/>
                <a:gd name="T5" fmla="*/ 0 h 374"/>
                <a:gd name="T6" fmla="*/ 271 w 280"/>
                <a:gd name="T7" fmla="*/ 44 h 374"/>
                <a:gd name="T8" fmla="*/ 50 w 280"/>
                <a:gd name="T9" fmla="*/ 44 h 374"/>
                <a:gd name="T10" fmla="*/ 50 w 280"/>
                <a:gd name="T11" fmla="*/ 158 h 374"/>
                <a:gd name="T12" fmla="*/ 257 w 280"/>
                <a:gd name="T13" fmla="*/ 158 h 374"/>
                <a:gd name="T14" fmla="*/ 257 w 280"/>
                <a:gd name="T15" fmla="*/ 203 h 374"/>
                <a:gd name="T16" fmla="*/ 50 w 280"/>
                <a:gd name="T17" fmla="*/ 203 h 374"/>
                <a:gd name="T18" fmla="*/ 50 w 280"/>
                <a:gd name="T19" fmla="*/ 331 h 374"/>
                <a:gd name="T20" fmla="*/ 280 w 280"/>
                <a:gd name="T21" fmla="*/ 331 h 374"/>
                <a:gd name="T22" fmla="*/ 280 w 280"/>
                <a:gd name="T23" fmla="*/ 374 h 374"/>
                <a:gd name="T24" fmla="*/ 0 w 280"/>
                <a:gd name="T25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374">
                  <a:moveTo>
                    <a:pt x="0" y="374"/>
                  </a:moveTo>
                  <a:lnTo>
                    <a:pt x="0" y="0"/>
                  </a:lnTo>
                  <a:lnTo>
                    <a:pt x="271" y="0"/>
                  </a:lnTo>
                  <a:lnTo>
                    <a:pt x="271" y="44"/>
                  </a:lnTo>
                  <a:lnTo>
                    <a:pt x="50" y="44"/>
                  </a:lnTo>
                  <a:lnTo>
                    <a:pt x="50" y="158"/>
                  </a:lnTo>
                  <a:lnTo>
                    <a:pt x="257" y="158"/>
                  </a:lnTo>
                  <a:lnTo>
                    <a:pt x="257" y="203"/>
                  </a:lnTo>
                  <a:lnTo>
                    <a:pt x="50" y="203"/>
                  </a:lnTo>
                  <a:lnTo>
                    <a:pt x="50" y="331"/>
                  </a:lnTo>
                  <a:lnTo>
                    <a:pt x="280" y="331"/>
                  </a:lnTo>
                  <a:lnTo>
                    <a:pt x="280" y="374"/>
                  </a:lnTo>
                  <a:lnTo>
                    <a:pt x="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8" name="Freeform 178"/>
            <p:cNvSpPr>
              <a:spLocks/>
            </p:cNvSpPr>
            <p:nvPr userDrawn="1"/>
          </p:nvSpPr>
          <p:spPr bwMode="auto">
            <a:xfrm>
              <a:off x="3543301" y="2787651"/>
              <a:ext cx="58738" cy="76200"/>
            </a:xfrm>
            <a:custGeom>
              <a:avLst/>
              <a:gdLst>
                <a:gd name="T0" fmla="*/ 47 w 299"/>
                <a:gd name="T1" fmla="*/ 256 h 387"/>
                <a:gd name="T2" fmla="*/ 57 w 299"/>
                <a:gd name="T3" fmla="*/ 293 h 387"/>
                <a:gd name="T4" fmla="*/ 70 w 299"/>
                <a:gd name="T5" fmla="*/ 311 h 387"/>
                <a:gd name="T6" fmla="*/ 100 w 299"/>
                <a:gd name="T7" fmla="*/ 331 h 387"/>
                <a:gd name="T8" fmla="*/ 128 w 299"/>
                <a:gd name="T9" fmla="*/ 340 h 387"/>
                <a:gd name="T10" fmla="*/ 158 w 299"/>
                <a:gd name="T11" fmla="*/ 342 h 387"/>
                <a:gd name="T12" fmla="*/ 196 w 299"/>
                <a:gd name="T13" fmla="*/ 338 h 387"/>
                <a:gd name="T14" fmla="*/ 218 w 299"/>
                <a:gd name="T15" fmla="*/ 329 h 387"/>
                <a:gd name="T16" fmla="*/ 240 w 299"/>
                <a:gd name="T17" fmla="*/ 311 h 387"/>
                <a:gd name="T18" fmla="*/ 247 w 299"/>
                <a:gd name="T19" fmla="*/ 295 h 387"/>
                <a:gd name="T20" fmla="*/ 251 w 299"/>
                <a:gd name="T21" fmla="*/ 279 h 387"/>
                <a:gd name="T22" fmla="*/ 245 w 299"/>
                <a:gd name="T23" fmla="*/ 255 h 387"/>
                <a:gd name="T24" fmla="*/ 234 w 299"/>
                <a:gd name="T25" fmla="*/ 242 h 387"/>
                <a:gd name="T26" fmla="*/ 207 w 299"/>
                <a:gd name="T27" fmla="*/ 226 h 387"/>
                <a:gd name="T28" fmla="*/ 140 w 299"/>
                <a:gd name="T29" fmla="*/ 208 h 387"/>
                <a:gd name="T30" fmla="*/ 96 w 299"/>
                <a:gd name="T31" fmla="*/ 196 h 387"/>
                <a:gd name="T32" fmla="*/ 68 w 299"/>
                <a:gd name="T33" fmla="*/ 184 h 387"/>
                <a:gd name="T34" fmla="*/ 35 w 299"/>
                <a:gd name="T35" fmla="*/ 159 h 387"/>
                <a:gd name="T36" fmla="*/ 22 w 299"/>
                <a:gd name="T37" fmla="*/ 138 h 387"/>
                <a:gd name="T38" fmla="*/ 14 w 299"/>
                <a:gd name="T39" fmla="*/ 102 h 387"/>
                <a:gd name="T40" fmla="*/ 19 w 299"/>
                <a:gd name="T41" fmla="*/ 75 h 387"/>
                <a:gd name="T42" fmla="*/ 31 w 299"/>
                <a:gd name="T43" fmla="*/ 50 h 387"/>
                <a:gd name="T44" fmla="*/ 63 w 299"/>
                <a:gd name="T45" fmla="*/ 19 h 387"/>
                <a:gd name="T46" fmla="*/ 94 w 299"/>
                <a:gd name="T47" fmla="*/ 6 h 387"/>
                <a:gd name="T48" fmla="*/ 146 w 299"/>
                <a:gd name="T49" fmla="*/ 0 h 387"/>
                <a:gd name="T50" fmla="*/ 185 w 299"/>
                <a:gd name="T51" fmla="*/ 3 h 387"/>
                <a:gd name="T52" fmla="*/ 220 w 299"/>
                <a:gd name="T53" fmla="*/ 13 h 387"/>
                <a:gd name="T54" fmla="*/ 259 w 299"/>
                <a:gd name="T55" fmla="*/ 40 h 387"/>
                <a:gd name="T56" fmla="*/ 276 w 299"/>
                <a:gd name="T57" fmla="*/ 66 h 387"/>
                <a:gd name="T58" fmla="*/ 287 w 299"/>
                <a:gd name="T59" fmla="*/ 111 h 387"/>
                <a:gd name="T60" fmla="*/ 239 w 299"/>
                <a:gd name="T61" fmla="*/ 107 h 387"/>
                <a:gd name="T62" fmla="*/ 231 w 299"/>
                <a:gd name="T63" fmla="*/ 84 h 387"/>
                <a:gd name="T64" fmla="*/ 219 w 299"/>
                <a:gd name="T65" fmla="*/ 66 h 387"/>
                <a:gd name="T66" fmla="*/ 208 w 299"/>
                <a:gd name="T67" fmla="*/ 58 h 387"/>
                <a:gd name="T68" fmla="*/ 186 w 299"/>
                <a:gd name="T69" fmla="*/ 48 h 387"/>
                <a:gd name="T70" fmla="*/ 148 w 299"/>
                <a:gd name="T71" fmla="*/ 43 h 387"/>
                <a:gd name="T72" fmla="*/ 109 w 299"/>
                <a:gd name="T73" fmla="*/ 48 h 387"/>
                <a:gd name="T74" fmla="*/ 88 w 299"/>
                <a:gd name="T75" fmla="*/ 55 h 387"/>
                <a:gd name="T76" fmla="*/ 74 w 299"/>
                <a:gd name="T77" fmla="*/ 69 h 387"/>
                <a:gd name="T78" fmla="*/ 63 w 299"/>
                <a:gd name="T79" fmla="*/ 88 h 387"/>
                <a:gd name="T80" fmla="*/ 62 w 299"/>
                <a:gd name="T81" fmla="*/ 99 h 387"/>
                <a:gd name="T82" fmla="*/ 71 w 299"/>
                <a:gd name="T83" fmla="*/ 125 h 387"/>
                <a:gd name="T84" fmla="*/ 81 w 299"/>
                <a:gd name="T85" fmla="*/ 136 h 387"/>
                <a:gd name="T86" fmla="*/ 124 w 299"/>
                <a:gd name="T87" fmla="*/ 152 h 387"/>
                <a:gd name="T88" fmla="*/ 180 w 299"/>
                <a:gd name="T89" fmla="*/ 166 h 387"/>
                <a:gd name="T90" fmla="*/ 234 w 299"/>
                <a:gd name="T91" fmla="*/ 183 h 387"/>
                <a:gd name="T92" fmla="*/ 263 w 299"/>
                <a:gd name="T93" fmla="*/ 200 h 387"/>
                <a:gd name="T94" fmla="*/ 282 w 299"/>
                <a:gd name="T95" fmla="*/ 221 h 387"/>
                <a:gd name="T96" fmla="*/ 298 w 299"/>
                <a:gd name="T97" fmla="*/ 260 h 387"/>
                <a:gd name="T98" fmla="*/ 298 w 299"/>
                <a:gd name="T99" fmla="*/ 290 h 387"/>
                <a:gd name="T100" fmla="*/ 281 w 299"/>
                <a:gd name="T101" fmla="*/ 331 h 387"/>
                <a:gd name="T102" fmla="*/ 261 w 299"/>
                <a:gd name="T103" fmla="*/ 354 h 387"/>
                <a:gd name="T104" fmla="*/ 232 w 299"/>
                <a:gd name="T105" fmla="*/ 373 h 387"/>
                <a:gd name="T106" fmla="*/ 180 w 299"/>
                <a:gd name="T107" fmla="*/ 386 h 387"/>
                <a:gd name="T108" fmla="*/ 135 w 299"/>
                <a:gd name="T109" fmla="*/ 386 h 387"/>
                <a:gd name="T110" fmla="*/ 74 w 299"/>
                <a:gd name="T111" fmla="*/ 372 h 387"/>
                <a:gd name="T112" fmla="*/ 44 w 299"/>
                <a:gd name="T113" fmla="*/ 353 h 387"/>
                <a:gd name="T114" fmla="*/ 21 w 299"/>
                <a:gd name="T115" fmla="*/ 328 h 387"/>
                <a:gd name="T116" fmla="*/ 6 w 299"/>
                <a:gd name="T117" fmla="*/ 295 h 387"/>
                <a:gd name="T118" fmla="*/ 0 w 299"/>
                <a:gd name="T119" fmla="*/ 260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87">
                  <a:moveTo>
                    <a:pt x="0" y="260"/>
                  </a:moveTo>
                  <a:lnTo>
                    <a:pt x="47" y="256"/>
                  </a:lnTo>
                  <a:lnTo>
                    <a:pt x="47" y="256"/>
                  </a:lnTo>
                  <a:lnTo>
                    <a:pt x="49" y="269"/>
                  </a:lnTo>
                  <a:lnTo>
                    <a:pt x="53" y="282"/>
                  </a:lnTo>
                  <a:lnTo>
                    <a:pt x="57" y="293"/>
                  </a:lnTo>
                  <a:lnTo>
                    <a:pt x="62" y="302"/>
                  </a:lnTo>
                  <a:lnTo>
                    <a:pt x="62" y="302"/>
                  </a:lnTo>
                  <a:lnTo>
                    <a:pt x="70" y="311"/>
                  </a:lnTo>
                  <a:lnTo>
                    <a:pt x="78" y="318"/>
                  </a:lnTo>
                  <a:lnTo>
                    <a:pt x="88" y="326"/>
                  </a:lnTo>
                  <a:lnTo>
                    <a:pt x="100" y="331"/>
                  </a:lnTo>
                  <a:lnTo>
                    <a:pt x="100" y="331"/>
                  </a:lnTo>
                  <a:lnTo>
                    <a:pt x="114" y="337"/>
                  </a:lnTo>
                  <a:lnTo>
                    <a:pt x="128" y="340"/>
                  </a:lnTo>
                  <a:lnTo>
                    <a:pt x="142" y="342"/>
                  </a:lnTo>
                  <a:lnTo>
                    <a:pt x="158" y="342"/>
                  </a:lnTo>
                  <a:lnTo>
                    <a:pt x="158" y="342"/>
                  </a:lnTo>
                  <a:lnTo>
                    <a:pt x="171" y="342"/>
                  </a:lnTo>
                  <a:lnTo>
                    <a:pt x="184" y="340"/>
                  </a:lnTo>
                  <a:lnTo>
                    <a:pt x="196" y="338"/>
                  </a:lnTo>
                  <a:lnTo>
                    <a:pt x="207" y="334"/>
                  </a:lnTo>
                  <a:lnTo>
                    <a:pt x="207" y="334"/>
                  </a:lnTo>
                  <a:lnTo>
                    <a:pt x="218" y="329"/>
                  </a:lnTo>
                  <a:lnTo>
                    <a:pt x="227" y="324"/>
                  </a:lnTo>
                  <a:lnTo>
                    <a:pt x="234" y="318"/>
                  </a:lnTo>
                  <a:lnTo>
                    <a:pt x="240" y="311"/>
                  </a:lnTo>
                  <a:lnTo>
                    <a:pt x="240" y="311"/>
                  </a:lnTo>
                  <a:lnTo>
                    <a:pt x="244" y="303"/>
                  </a:lnTo>
                  <a:lnTo>
                    <a:pt x="247" y="295"/>
                  </a:lnTo>
                  <a:lnTo>
                    <a:pt x="250" y="288"/>
                  </a:lnTo>
                  <a:lnTo>
                    <a:pt x="251" y="279"/>
                  </a:lnTo>
                  <a:lnTo>
                    <a:pt x="251" y="279"/>
                  </a:lnTo>
                  <a:lnTo>
                    <a:pt x="250" y="270"/>
                  </a:lnTo>
                  <a:lnTo>
                    <a:pt x="247" y="263"/>
                  </a:lnTo>
                  <a:lnTo>
                    <a:pt x="245" y="255"/>
                  </a:lnTo>
                  <a:lnTo>
                    <a:pt x="240" y="248"/>
                  </a:lnTo>
                  <a:lnTo>
                    <a:pt x="240" y="248"/>
                  </a:lnTo>
                  <a:lnTo>
                    <a:pt x="234" y="242"/>
                  </a:lnTo>
                  <a:lnTo>
                    <a:pt x="227" y="236"/>
                  </a:lnTo>
                  <a:lnTo>
                    <a:pt x="218" y="231"/>
                  </a:lnTo>
                  <a:lnTo>
                    <a:pt x="207" y="226"/>
                  </a:lnTo>
                  <a:lnTo>
                    <a:pt x="207" y="226"/>
                  </a:lnTo>
                  <a:lnTo>
                    <a:pt x="182" y="219"/>
                  </a:lnTo>
                  <a:lnTo>
                    <a:pt x="140" y="208"/>
                  </a:lnTo>
                  <a:lnTo>
                    <a:pt x="140" y="208"/>
                  </a:lnTo>
                  <a:lnTo>
                    <a:pt x="116" y="202"/>
                  </a:lnTo>
                  <a:lnTo>
                    <a:pt x="96" y="196"/>
                  </a:lnTo>
                  <a:lnTo>
                    <a:pt x="80" y="190"/>
                  </a:lnTo>
                  <a:lnTo>
                    <a:pt x="68" y="184"/>
                  </a:lnTo>
                  <a:lnTo>
                    <a:pt x="68" y="184"/>
                  </a:lnTo>
                  <a:lnTo>
                    <a:pt x="55" y="176"/>
                  </a:lnTo>
                  <a:lnTo>
                    <a:pt x="45" y="169"/>
                  </a:lnTo>
                  <a:lnTo>
                    <a:pt x="35" y="159"/>
                  </a:lnTo>
                  <a:lnTo>
                    <a:pt x="28" y="149"/>
                  </a:lnTo>
                  <a:lnTo>
                    <a:pt x="28" y="149"/>
                  </a:lnTo>
                  <a:lnTo>
                    <a:pt x="22" y="138"/>
                  </a:lnTo>
                  <a:lnTo>
                    <a:pt x="18" y="127"/>
                  </a:lnTo>
                  <a:lnTo>
                    <a:pt x="16" y="115"/>
                  </a:lnTo>
                  <a:lnTo>
                    <a:pt x="14" y="102"/>
                  </a:lnTo>
                  <a:lnTo>
                    <a:pt x="14" y="102"/>
                  </a:lnTo>
                  <a:lnTo>
                    <a:pt x="16" y="89"/>
                  </a:lnTo>
                  <a:lnTo>
                    <a:pt x="19" y="75"/>
                  </a:lnTo>
                  <a:lnTo>
                    <a:pt x="24" y="62"/>
                  </a:lnTo>
                  <a:lnTo>
                    <a:pt x="31" y="50"/>
                  </a:lnTo>
                  <a:lnTo>
                    <a:pt x="31" y="50"/>
                  </a:lnTo>
                  <a:lnTo>
                    <a:pt x="39" y="38"/>
                  </a:lnTo>
                  <a:lnTo>
                    <a:pt x="50" y="28"/>
                  </a:lnTo>
                  <a:lnTo>
                    <a:pt x="63" y="19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94" y="6"/>
                  </a:lnTo>
                  <a:lnTo>
                    <a:pt x="110" y="3"/>
                  </a:lnTo>
                  <a:lnTo>
                    <a:pt x="128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67" y="1"/>
                  </a:lnTo>
                  <a:lnTo>
                    <a:pt x="185" y="3"/>
                  </a:lnTo>
                  <a:lnTo>
                    <a:pt x="203" y="8"/>
                  </a:lnTo>
                  <a:lnTo>
                    <a:pt x="220" y="13"/>
                  </a:lnTo>
                  <a:lnTo>
                    <a:pt x="220" y="13"/>
                  </a:lnTo>
                  <a:lnTo>
                    <a:pt x="234" y="21"/>
                  </a:lnTo>
                  <a:lnTo>
                    <a:pt x="247" y="29"/>
                  </a:lnTo>
                  <a:lnTo>
                    <a:pt x="259" y="40"/>
                  </a:lnTo>
                  <a:lnTo>
                    <a:pt x="268" y="52"/>
                  </a:lnTo>
                  <a:lnTo>
                    <a:pt x="268" y="52"/>
                  </a:lnTo>
                  <a:lnTo>
                    <a:pt x="276" y="66"/>
                  </a:lnTo>
                  <a:lnTo>
                    <a:pt x="282" y="81"/>
                  </a:lnTo>
                  <a:lnTo>
                    <a:pt x="286" y="96"/>
                  </a:lnTo>
                  <a:lnTo>
                    <a:pt x="287" y="111"/>
                  </a:lnTo>
                  <a:lnTo>
                    <a:pt x="240" y="115"/>
                  </a:lnTo>
                  <a:lnTo>
                    <a:pt x="240" y="115"/>
                  </a:lnTo>
                  <a:lnTo>
                    <a:pt x="239" y="107"/>
                  </a:lnTo>
                  <a:lnTo>
                    <a:pt x="237" y="98"/>
                  </a:lnTo>
                  <a:lnTo>
                    <a:pt x="234" y="90"/>
                  </a:lnTo>
                  <a:lnTo>
                    <a:pt x="231" y="84"/>
                  </a:lnTo>
                  <a:lnTo>
                    <a:pt x="228" y="77"/>
                  </a:lnTo>
                  <a:lnTo>
                    <a:pt x="224" y="72"/>
                  </a:lnTo>
                  <a:lnTo>
                    <a:pt x="219" y="66"/>
                  </a:lnTo>
                  <a:lnTo>
                    <a:pt x="214" y="61"/>
                  </a:lnTo>
                  <a:lnTo>
                    <a:pt x="214" y="61"/>
                  </a:lnTo>
                  <a:lnTo>
                    <a:pt x="208" y="58"/>
                  </a:lnTo>
                  <a:lnTo>
                    <a:pt x="202" y="53"/>
                  </a:lnTo>
                  <a:lnTo>
                    <a:pt x="194" y="50"/>
                  </a:lnTo>
                  <a:lnTo>
                    <a:pt x="186" y="48"/>
                  </a:lnTo>
                  <a:lnTo>
                    <a:pt x="178" y="46"/>
                  </a:lnTo>
                  <a:lnTo>
                    <a:pt x="169" y="45"/>
                  </a:lnTo>
                  <a:lnTo>
                    <a:pt x="148" y="43"/>
                  </a:lnTo>
                  <a:lnTo>
                    <a:pt x="148" y="43"/>
                  </a:lnTo>
                  <a:lnTo>
                    <a:pt x="128" y="45"/>
                  </a:lnTo>
                  <a:lnTo>
                    <a:pt x="109" y="48"/>
                  </a:lnTo>
                  <a:lnTo>
                    <a:pt x="102" y="50"/>
                  </a:lnTo>
                  <a:lnTo>
                    <a:pt x="95" y="52"/>
                  </a:lnTo>
                  <a:lnTo>
                    <a:pt x="88" y="55"/>
                  </a:lnTo>
                  <a:lnTo>
                    <a:pt x="83" y="60"/>
                  </a:lnTo>
                  <a:lnTo>
                    <a:pt x="83" y="60"/>
                  </a:lnTo>
                  <a:lnTo>
                    <a:pt x="74" y="69"/>
                  </a:lnTo>
                  <a:lnTo>
                    <a:pt x="68" y="78"/>
                  </a:lnTo>
                  <a:lnTo>
                    <a:pt x="66" y="83"/>
                  </a:lnTo>
                  <a:lnTo>
                    <a:pt x="63" y="88"/>
                  </a:lnTo>
                  <a:lnTo>
                    <a:pt x="62" y="94"/>
                  </a:lnTo>
                  <a:lnTo>
                    <a:pt x="62" y="99"/>
                  </a:lnTo>
                  <a:lnTo>
                    <a:pt x="62" y="99"/>
                  </a:lnTo>
                  <a:lnTo>
                    <a:pt x="63" y="109"/>
                  </a:lnTo>
                  <a:lnTo>
                    <a:pt x="66" y="118"/>
                  </a:lnTo>
                  <a:lnTo>
                    <a:pt x="71" y="125"/>
                  </a:lnTo>
                  <a:lnTo>
                    <a:pt x="77" y="133"/>
                  </a:lnTo>
                  <a:lnTo>
                    <a:pt x="77" y="133"/>
                  </a:lnTo>
                  <a:lnTo>
                    <a:pt x="81" y="136"/>
                  </a:lnTo>
                  <a:lnTo>
                    <a:pt x="87" y="139"/>
                  </a:lnTo>
                  <a:lnTo>
                    <a:pt x="103" y="146"/>
                  </a:lnTo>
                  <a:lnTo>
                    <a:pt x="124" y="152"/>
                  </a:lnTo>
                  <a:lnTo>
                    <a:pt x="152" y="159"/>
                  </a:lnTo>
                  <a:lnTo>
                    <a:pt x="152" y="159"/>
                  </a:lnTo>
                  <a:lnTo>
                    <a:pt x="180" y="166"/>
                  </a:lnTo>
                  <a:lnTo>
                    <a:pt x="203" y="172"/>
                  </a:lnTo>
                  <a:lnTo>
                    <a:pt x="221" y="178"/>
                  </a:lnTo>
                  <a:lnTo>
                    <a:pt x="234" y="183"/>
                  </a:lnTo>
                  <a:lnTo>
                    <a:pt x="234" y="183"/>
                  </a:lnTo>
                  <a:lnTo>
                    <a:pt x="250" y="192"/>
                  </a:lnTo>
                  <a:lnTo>
                    <a:pt x="263" y="200"/>
                  </a:lnTo>
                  <a:lnTo>
                    <a:pt x="274" y="210"/>
                  </a:lnTo>
                  <a:lnTo>
                    <a:pt x="282" y="221"/>
                  </a:lnTo>
                  <a:lnTo>
                    <a:pt x="282" y="221"/>
                  </a:lnTo>
                  <a:lnTo>
                    <a:pt x="290" y="233"/>
                  </a:lnTo>
                  <a:lnTo>
                    <a:pt x="294" y="246"/>
                  </a:lnTo>
                  <a:lnTo>
                    <a:pt x="298" y="260"/>
                  </a:lnTo>
                  <a:lnTo>
                    <a:pt x="299" y="275"/>
                  </a:lnTo>
                  <a:lnTo>
                    <a:pt x="299" y="275"/>
                  </a:lnTo>
                  <a:lnTo>
                    <a:pt x="298" y="290"/>
                  </a:lnTo>
                  <a:lnTo>
                    <a:pt x="294" y="304"/>
                  </a:lnTo>
                  <a:lnTo>
                    <a:pt x="289" y="318"/>
                  </a:lnTo>
                  <a:lnTo>
                    <a:pt x="281" y="331"/>
                  </a:lnTo>
                  <a:lnTo>
                    <a:pt x="281" y="331"/>
                  </a:lnTo>
                  <a:lnTo>
                    <a:pt x="271" y="343"/>
                  </a:lnTo>
                  <a:lnTo>
                    <a:pt x="261" y="354"/>
                  </a:lnTo>
                  <a:lnTo>
                    <a:pt x="247" y="364"/>
                  </a:lnTo>
                  <a:lnTo>
                    <a:pt x="232" y="373"/>
                  </a:lnTo>
                  <a:lnTo>
                    <a:pt x="232" y="373"/>
                  </a:lnTo>
                  <a:lnTo>
                    <a:pt x="216" y="378"/>
                  </a:lnTo>
                  <a:lnTo>
                    <a:pt x="198" y="384"/>
                  </a:lnTo>
                  <a:lnTo>
                    <a:pt x="180" y="386"/>
                  </a:lnTo>
                  <a:lnTo>
                    <a:pt x="160" y="387"/>
                  </a:lnTo>
                  <a:lnTo>
                    <a:pt x="160" y="387"/>
                  </a:lnTo>
                  <a:lnTo>
                    <a:pt x="135" y="386"/>
                  </a:lnTo>
                  <a:lnTo>
                    <a:pt x="114" y="384"/>
                  </a:lnTo>
                  <a:lnTo>
                    <a:pt x="93" y="378"/>
                  </a:lnTo>
                  <a:lnTo>
                    <a:pt x="74" y="372"/>
                  </a:lnTo>
                  <a:lnTo>
                    <a:pt x="74" y="372"/>
                  </a:lnTo>
                  <a:lnTo>
                    <a:pt x="59" y="364"/>
                  </a:lnTo>
                  <a:lnTo>
                    <a:pt x="44" y="353"/>
                  </a:lnTo>
                  <a:lnTo>
                    <a:pt x="37" y="348"/>
                  </a:lnTo>
                  <a:lnTo>
                    <a:pt x="32" y="341"/>
                  </a:lnTo>
                  <a:lnTo>
                    <a:pt x="21" y="328"/>
                  </a:lnTo>
                  <a:lnTo>
                    <a:pt x="21" y="328"/>
                  </a:lnTo>
                  <a:lnTo>
                    <a:pt x="12" y="312"/>
                  </a:lnTo>
                  <a:lnTo>
                    <a:pt x="6" y="295"/>
                  </a:lnTo>
                  <a:lnTo>
                    <a:pt x="2" y="279"/>
                  </a:lnTo>
                  <a:lnTo>
                    <a:pt x="0" y="260"/>
                  </a:lnTo>
                  <a:lnTo>
                    <a:pt x="0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9" name="Freeform 179"/>
            <p:cNvSpPr>
              <a:spLocks/>
            </p:cNvSpPr>
            <p:nvPr userDrawn="1"/>
          </p:nvSpPr>
          <p:spPr bwMode="auto">
            <a:xfrm>
              <a:off x="3608388" y="2789238"/>
              <a:ext cx="58738" cy="74613"/>
            </a:xfrm>
            <a:custGeom>
              <a:avLst/>
              <a:gdLst>
                <a:gd name="T0" fmla="*/ 123 w 296"/>
                <a:gd name="T1" fmla="*/ 374 h 374"/>
                <a:gd name="T2" fmla="*/ 123 w 296"/>
                <a:gd name="T3" fmla="*/ 44 h 374"/>
                <a:gd name="T4" fmla="*/ 0 w 296"/>
                <a:gd name="T5" fmla="*/ 44 h 374"/>
                <a:gd name="T6" fmla="*/ 0 w 296"/>
                <a:gd name="T7" fmla="*/ 0 h 374"/>
                <a:gd name="T8" fmla="*/ 296 w 296"/>
                <a:gd name="T9" fmla="*/ 0 h 374"/>
                <a:gd name="T10" fmla="*/ 296 w 296"/>
                <a:gd name="T11" fmla="*/ 44 h 374"/>
                <a:gd name="T12" fmla="*/ 172 w 296"/>
                <a:gd name="T13" fmla="*/ 44 h 374"/>
                <a:gd name="T14" fmla="*/ 172 w 296"/>
                <a:gd name="T15" fmla="*/ 374 h 374"/>
                <a:gd name="T16" fmla="*/ 123 w 296"/>
                <a:gd name="T17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6" h="374">
                  <a:moveTo>
                    <a:pt x="123" y="374"/>
                  </a:moveTo>
                  <a:lnTo>
                    <a:pt x="123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296" y="0"/>
                  </a:lnTo>
                  <a:lnTo>
                    <a:pt x="296" y="44"/>
                  </a:lnTo>
                  <a:lnTo>
                    <a:pt x="172" y="44"/>
                  </a:lnTo>
                  <a:lnTo>
                    <a:pt x="172" y="374"/>
                  </a:lnTo>
                  <a:lnTo>
                    <a:pt x="123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0" name="Freeform 180"/>
            <p:cNvSpPr>
              <a:spLocks noEditPoints="1"/>
            </p:cNvSpPr>
            <p:nvPr userDrawn="1"/>
          </p:nvSpPr>
          <p:spPr bwMode="auto">
            <a:xfrm>
              <a:off x="3676651" y="2789238"/>
              <a:ext cx="66675" cy="74613"/>
            </a:xfrm>
            <a:custGeom>
              <a:avLst/>
              <a:gdLst>
                <a:gd name="T0" fmla="*/ 0 w 330"/>
                <a:gd name="T1" fmla="*/ 0 h 374"/>
                <a:gd name="T2" fmla="*/ 167 w 330"/>
                <a:gd name="T3" fmla="*/ 0 h 374"/>
                <a:gd name="T4" fmla="*/ 211 w 330"/>
                <a:gd name="T5" fmla="*/ 3 h 374"/>
                <a:gd name="T6" fmla="*/ 242 w 330"/>
                <a:gd name="T7" fmla="*/ 10 h 374"/>
                <a:gd name="T8" fmla="*/ 255 w 330"/>
                <a:gd name="T9" fmla="*/ 16 h 374"/>
                <a:gd name="T10" fmla="*/ 276 w 330"/>
                <a:gd name="T11" fmla="*/ 34 h 374"/>
                <a:gd name="T12" fmla="*/ 285 w 330"/>
                <a:gd name="T13" fmla="*/ 46 h 374"/>
                <a:gd name="T14" fmla="*/ 296 w 330"/>
                <a:gd name="T15" fmla="*/ 72 h 374"/>
                <a:gd name="T16" fmla="*/ 300 w 330"/>
                <a:gd name="T17" fmla="*/ 102 h 374"/>
                <a:gd name="T18" fmla="*/ 300 w 330"/>
                <a:gd name="T19" fmla="*/ 112 h 374"/>
                <a:gd name="T20" fmla="*/ 297 w 330"/>
                <a:gd name="T21" fmla="*/ 130 h 374"/>
                <a:gd name="T22" fmla="*/ 290 w 330"/>
                <a:gd name="T23" fmla="*/ 148 h 374"/>
                <a:gd name="T24" fmla="*/ 280 w 330"/>
                <a:gd name="T25" fmla="*/ 163 h 374"/>
                <a:gd name="T26" fmla="*/ 274 w 330"/>
                <a:gd name="T27" fmla="*/ 169 h 374"/>
                <a:gd name="T28" fmla="*/ 260 w 330"/>
                <a:gd name="T29" fmla="*/ 181 h 374"/>
                <a:gd name="T30" fmla="*/ 241 w 330"/>
                <a:gd name="T31" fmla="*/ 192 h 374"/>
                <a:gd name="T32" fmla="*/ 219 w 330"/>
                <a:gd name="T33" fmla="*/ 199 h 374"/>
                <a:gd name="T34" fmla="*/ 194 w 330"/>
                <a:gd name="T35" fmla="*/ 204 h 374"/>
                <a:gd name="T36" fmla="*/ 212 w 330"/>
                <a:gd name="T37" fmla="*/ 213 h 374"/>
                <a:gd name="T38" fmla="*/ 225 w 330"/>
                <a:gd name="T39" fmla="*/ 223 h 374"/>
                <a:gd name="T40" fmla="*/ 235 w 330"/>
                <a:gd name="T41" fmla="*/ 234 h 374"/>
                <a:gd name="T42" fmla="*/ 255 w 330"/>
                <a:gd name="T43" fmla="*/ 259 h 374"/>
                <a:gd name="T44" fmla="*/ 330 w 330"/>
                <a:gd name="T45" fmla="*/ 374 h 374"/>
                <a:gd name="T46" fmla="*/ 218 w 330"/>
                <a:gd name="T47" fmla="*/ 297 h 374"/>
                <a:gd name="T48" fmla="*/ 199 w 330"/>
                <a:gd name="T49" fmla="*/ 266 h 374"/>
                <a:gd name="T50" fmla="*/ 183 w 330"/>
                <a:gd name="T51" fmla="*/ 245 h 374"/>
                <a:gd name="T52" fmla="*/ 164 w 330"/>
                <a:gd name="T53" fmla="*/ 224 h 374"/>
                <a:gd name="T54" fmla="*/ 157 w 330"/>
                <a:gd name="T55" fmla="*/ 220 h 374"/>
                <a:gd name="T56" fmla="*/ 135 w 330"/>
                <a:gd name="T57" fmla="*/ 210 h 374"/>
                <a:gd name="T58" fmla="*/ 125 w 330"/>
                <a:gd name="T59" fmla="*/ 209 h 374"/>
                <a:gd name="T60" fmla="*/ 51 w 330"/>
                <a:gd name="T61" fmla="*/ 209 h 374"/>
                <a:gd name="T62" fmla="*/ 0 w 330"/>
                <a:gd name="T63" fmla="*/ 374 h 374"/>
                <a:gd name="T64" fmla="*/ 156 w 330"/>
                <a:gd name="T65" fmla="*/ 165 h 374"/>
                <a:gd name="T66" fmla="*/ 172 w 330"/>
                <a:gd name="T67" fmla="*/ 165 h 374"/>
                <a:gd name="T68" fmla="*/ 200 w 330"/>
                <a:gd name="T69" fmla="*/ 162 h 374"/>
                <a:gd name="T70" fmla="*/ 209 w 330"/>
                <a:gd name="T71" fmla="*/ 158 h 374"/>
                <a:gd name="T72" fmla="*/ 227 w 330"/>
                <a:gd name="T73" fmla="*/ 149 h 374"/>
                <a:gd name="T74" fmla="*/ 239 w 330"/>
                <a:gd name="T75" fmla="*/ 136 h 374"/>
                <a:gd name="T76" fmla="*/ 243 w 330"/>
                <a:gd name="T77" fmla="*/ 128 h 374"/>
                <a:gd name="T78" fmla="*/ 248 w 330"/>
                <a:gd name="T79" fmla="*/ 112 h 374"/>
                <a:gd name="T80" fmla="*/ 249 w 330"/>
                <a:gd name="T81" fmla="*/ 102 h 374"/>
                <a:gd name="T82" fmla="*/ 247 w 330"/>
                <a:gd name="T83" fmla="*/ 83 h 374"/>
                <a:gd name="T84" fmla="*/ 241 w 330"/>
                <a:gd name="T85" fmla="*/ 72 h 374"/>
                <a:gd name="T86" fmla="*/ 229 w 330"/>
                <a:gd name="T87" fmla="*/ 58 h 374"/>
                <a:gd name="T88" fmla="*/ 225 w 330"/>
                <a:gd name="T89" fmla="*/ 55 h 374"/>
                <a:gd name="T90" fmla="*/ 212 w 330"/>
                <a:gd name="T91" fmla="*/ 48 h 374"/>
                <a:gd name="T92" fmla="*/ 196 w 330"/>
                <a:gd name="T93" fmla="*/ 44 h 374"/>
                <a:gd name="T94" fmla="*/ 168 w 330"/>
                <a:gd name="T95" fmla="*/ 42 h 374"/>
                <a:gd name="T96" fmla="*/ 51 w 330"/>
                <a:gd name="T97" fmla="*/ 16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0" h="374">
                  <a:moveTo>
                    <a:pt x="0" y="374"/>
                  </a:moveTo>
                  <a:lnTo>
                    <a:pt x="0" y="0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90" y="0"/>
                  </a:lnTo>
                  <a:lnTo>
                    <a:pt x="211" y="3"/>
                  </a:lnTo>
                  <a:lnTo>
                    <a:pt x="228" y="6"/>
                  </a:lnTo>
                  <a:lnTo>
                    <a:pt x="242" y="10"/>
                  </a:lnTo>
                  <a:lnTo>
                    <a:pt x="242" y="10"/>
                  </a:lnTo>
                  <a:lnTo>
                    <a:pt x="255" y="16"/>
                  </a:lnTo>
                  <a:lnTo>
                    <a:pt x="266" y="24"/>
                  </a:lnTo>
                  <a:lnTo>
                    <a:pt x="276" y="34"/>
                  </a:lnTo>
                  <a:lnTo>
                    <a:pt x="285" y="46"/>
                  </a:lnTo>
                  <a:lnTo>
                    <a:pt x="285" y="46"/>
                  </a:lnTo>
                  <a:lnTo>
                    <a:pt x="291" y="59"/>
                  </a:lnTo>
                  <a:lnTo>
                    <a:pt x="296" y="72"/>
                  </a:lnTo>
                  <a:lnTo>
                    <a:pt x="299" y="87"/>
                  </a:lnTo>
                  <a:lnTo>
                    <a:pt x="300" y="102"/>
                  </a:lnTo>
                  <a:lnTo>
                    <a:pt x="300" y="102"/>
                  </a:lnTo>
                  <a:lnTo>
                    <a:pt x="300" y="112"/>
                  </a:lnTo>
                  <a:lnTo>
                    <a:pt x="298" y="121"/>
                  </a:lnTo>
                  <a:lnTo>
                    <a:pt x="297" y="130"/>
                  </a:lnTo>
                  <a:lnTo>
                    <a:pt x="293" y="139"/>
                  </a:lnTo>
                  <a:lnTo>
                    <a:pt x="290" y="148"/>
                  </a:lnTo>
                  <a:lnTo>
                    <a:pt x="286" y="155"/>
                  </a:lnTo>
                  <a:lnTo>
                    <a:pt x="280" y="163"/>
                  </a:lnTo>
                  <a:lnTo>
                    <a:pt x="274" y="169"/>
                  </a:lnTo>
                  <a:lnTo>
                    <a:pt x="274" y="169"/>
                  </a:lnTo>
                  <a:lnTo>
                    <a:pt x="267" y="176"/>
                  </a:lnTo>
                  <a:lnTo>
                    <a:pt x="260" y="181"/>
                  </a:lnTo>
                  <a:lnTo>
                    <a:pt x="251" y="187"/>
                  </a:lnTo>
                  <a:lnTo>
                    <a:pt x="241" y="192"/>
                  </a:lnTo>
                  <a:lnTo>
                    <a:pt x="231" y="196"/>
                  </a:lnTo>
                  <a:lnTo>
                    <a:pt x="219" y="199"/>
                  </a:lnTo>
                  <a:lnTo>
                    <a:pt x="207" y="202"/>
                  </a:lnTo>
                  <a:lnTo>
                    <a:pt x="194" y="204"/>
                  </a:lnTo>
                  <a:lnTo>
                    <a:pt x="194" y="204"/>
                  </a:lnTo>
                  <a:lnTo>
                    <a:pt x="212" y="213"/>
                  </a:lnTo>
                  <a:lnTo>
                    <a:pt x="218" y="218"/>
                  </a:lnTo>
                  <a:lnTo>
                    <a:pt x="225" y="223"/>
                  </a:lnTo>
                  <a:lnTo>
                    <a:pt x="225" y="223"/>
                  </a:lnTo>
                  <a:lnTo>
                    <a:pt x="235" y="234"/>
                  </a:lnTo>
                  <a:lnTo>
                    <a:pt x="245" y="246"/>
                  </a:lnTo>
                  <a:lnTo>
                    <a:pt x="255" y="259"/>
                  </a:lnTo>
                  <a:lnTo>
                    <a:pt x="265" y="273"/>
                  </a:lnTo>
                  <a:lnTo>
                    <a:pt x="330" y="374"/>
                  </a:lnTo>
                  <a:lnTo>
                    <a:pt x="268" y="374"/>
                  </a:lnTo>
                  <a:lnTo>
                    <a:pt x="218" y="297"/>
                  </a:lnTo>
                  <a:lnTo>
                    <a:pt x="218" y="297"/>
                  </a:lnTo>
                  <a:lnTo>
                    <a:pt x="199" y="266"/>
                  </a:lnTo>
                  <a:lnTo>
                    <a:pt x="183" y="245"/>
                  </a:lnTo>
                  <a:lnTo>
                    <a:pt x="183" y="245"/>
                  </a:lnTo>
                  <a:lnTo>
                    <a:pt x="169" y="229"/>
                  </a:lnTo>
                  <a:lnTo>
                    <a:pt x="164" y="224"/>
                  </a:lnTo>
                  <a:lnTo>
                    <a:pt x="157" y="220"/>
                  </a:lnTo>
                  <a:lnTo>
                    <a:pt x="157" y="220"/>
                  </a:lnTo>
                  <a:lnTo>
                    <a:pt x="146" y="214"/>
                  </a:lnTo>
                  <a:lnTo>
                    <a:pt x="135" y="210"/>
                  </a:lnTo>
                  <a:lnTo>
                    <a:pt x="135" y="210"/>
                  </a:lnTo>
                  <a:lnTo>
                    <a:pt x="125" y="209"/>
                  </a:lnTo>
                  <a:lnTo>
                    <a:pt x="107" y="209"/>
                  </a:lnTo>
                  <a:lnTo>
                    <a:pt x="51" y="209"/>
                  </a:lnTo>
                  <a:lnTo>
                    <a:pt x="51" y="374"/>
                  </a:lnTo>
                  <a:lnTo>
                    <a:pt x="0" y="374"/>
                  </a:lnTo>
                  <a:close/>
                  <a:moveTo>
                    <a:pt x="51" y="165"/>
                  </a:moveTo>
                  <a:lnTo>
                    <a:pt x="156" y="165"/>
                  </a:lnTo>
                  <a:lnTo>
                    <a:pt x="156" y="165"/>
                  </a:lnTo>
                  <a:lnTo>
                    <a:pt x="172" y="165"/>
                  </a:lnTo>
                  <a:lnTo>
                    <a:pt x="187" y="164"/>
                  </a:lnTo>
                  <a:lnTo>
                    <a:pt x="200" y="162"/>
                  </a:lnTo>
                  <a:lnTo>
                    <a:pt x="209" y="158"/>
                  </a:lnTo>
                  <a:lnTo>
                    <a:pt x="209" y="158"/>
                  </a:lnTo>
                  <a:lnTo>
                    <a:pt x="218" y="154"/>
                  </a:lnTo>
                  <a:lnTo>
                    <a:pt x="227" y="149"/>
                  </a:lnTo>
                  <a:lnTo>
                    <a:pt x="233" y="143"/>
                  </a:lnTo>
                  <a:lnTo>
                    <a:pt x="239" y="136"/>
                  </a:lnTo>
                  <a:lnTo>
                    <a:pt x="239" y="136"/>
                  </a:lnTo>
                  <a:lnTo>
                    <a:pt x="243" y="128"/>
                  </a:lnTo>
                  <a:lnTo>
                    <a:pt x="247" y="119"/>
                  </a:lnTo>
                  <a:lnTo>
                    <a:pt x="248" y="112"/>
                  </a:lnTo>
                  <a:lnTo>
                    <a:pt x="249" y="102"/>
                  </a:lnTo>
                  <a:lnTo>
                    <a:pt x="249" y="102"/>
                  </a:lnTo>
                  <a:lnTo>
                    <a:pt x="248" y="90"/>
                  </a:lnTo>
                  <a:lnTo>
                    <a:pt x="247" y="83"/>
                  </a:lnTo>
                  <a:lnTo>
                    <a:pt x="244" y="78"/>
                  </a:lnTo>
                  <a:lnTo>
                    <a:pt x="241" y="72"/>
                  </a:lnTo>
                  <a:lnTo>
                    <a:pt x="238" y="68"/>
                  </a:lnTo>
                  <a:lnTo>
                    <a:pt x="229" y="58"/>
                  </a:lnTo>
                  <a:lnTo>
                    <a:pt x="229" y="58"/>
                  </a:lnTo>
                  <a:lnTo>
                    <a:pt x="225" y="55"/>
                  </a:lnTo>
                  <a:lnTo>
                    <a:pt x="218" y="51"/>
                  </a:lnTo>
                  <a:lnTo>
                    <a:pt x="212" y="48"/>
                  </a:lnTo>
                  <a:lnTo>
                    <a:pt x="205" y="45"/>
                  </a:lnTo>
                  <a:lnTo>
                    <a:pt x="196" y="44"/>
                  </a:lnTo>
                  <a:lnTo>
                    <a:pt x="188" y="43"/>
                  </a:lnTo>
                  <a:lnTo>
                    <a:pt x="168" y="42"/>
                  </a:lnTo>
                  <a:lnTo>
                    <a:pt x="51" y="42"/>
                  </a:lnTo>
                  <a:lnTo>
                    <a:pt x="5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1" name="Rectangle 181"/>
            <p:cNvSpPr>
              <a:spLocks noChangeArrowheads="1"/>
            </p:cNvSpPr>
            <p:nvPr userDrawn="1"/>
          </p:nvSpPr>
          <p:spPr bwMode="auto">
            <a:xfrm>
              <a:off x="3752851" y="2789238"/>
              <a:ext cx="9525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2" name="Freeform 182"/>
            <p:cNvSpPr>
              <a:spLocks/>
            </p:cNvSpPr>
            <p:nvPr userDrawn="1"/>
          </p:nvSpPr>
          <p:spPr bwMode="auto">
            <a:xfrm>
              <a:off x="3776663" y="2787651"/>
              <a:ext cx="66675" cy="76200"/>
            </a:xfrm>
            <a:custGeom>
              <a:avLst/>
              <a:gdLst>
                <a:gd name="T0" fmla="*/ 332 w 332"/>
                <a:gd name="T1" fmla="*/ 261 h 387"/>
                <a:gd name="T2" fmla="*/ 316 w 332"/>
                <a:gd name="T3" fmla="*/ 303 h 387"/>
                <a:gd name="T4" fmla="*/ 293 w 332"/>
                <a:gd name="T5" fmla="*/ 337 h 387"/>
                <a:gd name="T6" fmla="*/ 275 w 332"/>
                <a:gd name="T7" fmla="*/ 355 h 387"/>
                <a:gd name="T8" fmla="*/ 242 w 332"/>
                <a:gd name="T9" fmla="*/ 375 h 387"/>
                <a:gd name="T10" fmla="*/ 204 w 332"/>
                <a:gd name="T11" fmla="*/ 385 h 387"/>
                <a:gd name="T12" fmla="*/ 176 w 332"/>
                <a:gd name="T13" fmla="*/ 387 h 387"/>
                <a:gd name="T14" fmla="*/ 134 w 332"/>
                <a:gd name="T15" fmla="*/ 384 h 387"/>
                <a:gd name="T16" fmla="*/ 98 w 332"/>
                <a:gd name="T17" fmla="*/ 373 h 387"/>
                <a:gd name="T18" fmla="*/ 78 w 332"/>
                <a:gd name="T19" fmla="*/ 362 h 387"/>
                <a:gd name="T20" fmla="*/ 52 w 332"/>
                <a:gd name="T21" fmla="*/ 341 h 387"/>
                <a:gd name="T22" fmla="*/ 31 w 332"/>
                <a:gd name="T23" fmla="*/ 313 h 387"/>
                <a:gd name="T24" fmla="*/ 20 w 332"/>
                <a:gd name="T25" fmla="*/ 291 h 387"/>
                <a:gd name="T26" fmla="*/ 5 w 332"/>
                <a:gd name="T27" fmla="*/ 242 h 387"/>
                <a:gd name="T28" fmla="*/ 0 w 332"/>
                <a:gd name="T29" fmla="*/ 191 h 387"/>
                <a:gd name="T30" fmla="*/ 4 w 332"/>
                <a:gd name="T31" fmla="*/ 148 h 387"/>
                <a:gd name="T32" fmla="*/ 12 w 332"/>
                <a:gd name="T33" fmla="*/ 111 h 387"/>
                <a:gd name="T34" fmla="*/ 22 w 332"/>
                <a:gd name="T35" fmla="*/ 88 h 387"/>
                <a:gd name="T36" fmla="*/ 42 w 332"/>
                <a:gd name="T37" fmla="*/ 59 h 387"/>
                <a:gd name="T38" fmla="*/ 67 w 332"/>
                <a:gd name="T39" fmla="*/ 35 h 387"/>
                <a:gd name="T40" fmla="*/ 87 w 332"/>
                <a:gd name="T41" fmla="*/ 22 h 387"/>
                <a:gd name="T42" fmla="*/ 118 w 332"/>
                <a:gd name="T43" fmla="*/ 9 h 387"/>
                <a:gd name="T44" fmla="*/ 153 w 332"/>
                <a:gd name="T45" fmla="*/ 1 h 387"/>
                <a:gd name="T46" fmla="*/ 177 w 332"/>
                <a:gd name="T47" fmla="*/ 0 h 387"/>
                <a:gd name="T48" fmla="*/ 216 w 332"/>
                <a:gd name="T49" fmla="*/ 3 h 387"/>
                <a:gd name="T50" fmla="*/ 251 w 332"/>
                <a:gd name="T51" fmla="*/ 16 h 387"/>
                <a:gd name="T52" fmla="*/ 272 w 332"/>
                <a:gd name="T53" fmla="*/ 28 h 387"/>
                <a:gd name="T54" fmla="*/ 297 w 332"/>
                <a:gd name="T55" fmla="*/ 53 h 387"/>
                <a:gd name="T56" fmla="*/ 315 w 332"/>
                <a:gd name="T57" fmla="*/ 84 h 387"/>
                <a:gd name="T58" fmla="*/ 276 w 332"/>
                <a:gd name="T59" fmla="*/ 120 h 387"/>
                <a:gd name="T60" fmla="*/ 260 w 332"/>
                <a:gd name="T61" fmla="*/ 85 h 387"/>
                <a:gd name="T62" fmla="*/ 244 w 332"/>
                <a:gd name="T63" fmla="*/ 65 h 387"/>
                <a:gd name="T64" fmla="*/ 231 w 332"/>
                <a:gd name="T65" fmla="*/ 57 h 387"/>
                <a:gd name="T66" fmla="*/ 211 w 332"/>
                <a:gd name="T67" fmla="*/ 47 h 387"/>
                <a:gd name="T68" fmla="*/ 176 w 332"/>
                <a:gd name="T69" fmla="*/ 42 h 387"/>
                <a:gd name="T70" fmla="*/ 145 w 332"/>
                <a:gd name="T71" fmla="*/ 45 h 387"/>
                <a:gd name="T72" fmla="*/ 119 w 332"/>
                <a:gd name="T73" fmla="*/ 53 h 387"/>
                <a:gd name="T74" fmla="*/ 104 w 332"/>
                <a:gd name="T75" fmla="*/ 63 h 387"/>
                <a:gd name="T76" fmla="*/ 84 w 332"/>
                <a:gd name="T77" fmla="*/ 81 h 387"/>
                <a:gd name="T78" fmla="*/ 70 w 332"/>
                <a:gd name="T79" fmla="*/ 101 h 387"/>
                <a:gd name="T80" fmla="*/ 63 w 332"/>
                <a:gd name="T81" fmla="*/ 119 h 387"/>
                <a:gd name="T82" fmla="*/ 52 w 332"/>
                <a:gd name="T83" fmla="*/ 172 h 387"/>
                <a:gd name="T84" fmla="*/ 52 w 332"/>
                <a:gd name="T85" fmla="*/ 214 h 387"/>
                <a:gd name="T86" fmla="*/ 65 w 332"/>
                <a:gd name="T87" fmla="*/ 273 h 387"/>
                <a:gd name="T88" fmla="*/ 73 w 332"/>
                <a:gd name="T89" fmla="*/ 290 h 387"/>
                <a:gd name="T90" fmla="*/ 89 w 332"/>
                <a:gd name="T91" fmla="*/ 312 h 387"/>
                <a:gd name="T92" fmla="*/ 108 w 332"/>
                <a:gd name="T93" fmla="*/ 327 h 387"/>
                <a:gd name="T94" fmla="*/ 139 w 332"/>
                <a:gd name="T95" fmla="*/ 340 h 387"/>
                <a:gd name="T96" fmla="*/ 173 w 332"/>
                <a:gd name="T97" fmla="*/ 344 h 387"/>
                <a:gd name="T98" fmla="*/ 202 w 332"/>
                <a:gd name="T99" fmla="*/ 341 h 387"/>
                <a:gd name="T100" fmla="*/ 227 w 332"/>
                <a:gd name="T101" fmla="*/ 331 h 387"/>
                <a:gd name="T102" fmla="*/ 242 w 332"/>
                <a:gd name="T103" fmla="*/ 320 h 387"/>
                <a:gd name="T104" fmla="*/ 262 w 332"/>
                <a:gd name="T105" fmla="*/ 300 h 387"/>
                <a:gd name="T106" fmla="*/ 275 w 332"/>
                <a:gd name="T107" fmla="*/ 271 h 387"/>
                <a:gd name="T108" fmla="*/ 281 w 332"/>
                <a:gd name="T109" fmla="*/ 249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2" h="387">
                  <a:moveTo>
                    <a:pt x="281" y="249"/>
                  </a:moveTo>
                  <a:lnTo>
                    <a:pt x="332" y="261"/>
                  </a:lnTo>
                  <a:lnTo>
                    <a:pt x="332" y="261"/>
                  </a:lnTo>
                  <a:lnTo>
                    <a:pt x="327" y="277"/>
                  </a:lnTo>
                  <a:lnTo>
                    <a:pt x="322" y="291"/>
                  </a:lnTo>
                  <a:lnTo>
                    <a:pt x="316" y="303"/>
                  </a:lnTo>
                  <a:lnTo>
                    <a:pt x="310" y="316"/>
                  </a:lnTo>
                  <a:lnTo>
                    <a:pt x="302" y="327"/>
                  </a:lnTo>
                  <a:lnTo>
                    <a:pt x="293" y="337"/>
                  </a:lnTo>
                  <a:lnTo>
                    <a:pt x="285" y="346"/>
                  </a:lnTo>
                  <a:lnTo>
                    <a:pt x="275" y="355"/>
                  </a:lnTo>
                  <a:lnTo>
                    <a:pt x="275" y="355"/>
                  </a:lnTo>
                  <a:lnTo>
                    <a:pt x="265" y="363"/>
                  </a:lnTo>
                  <a:lnTo>
                    <a:pt x="254" y="369"/>
                  </a:lnTo>
                  <a:lnTo>
                    <a:pt x="242" y="375"/>
                  </a:lnTo>
                  <a:lnTo>
                    <a:pt x="230" y="379"/>
                  </a:lnTo>
                  <a:lnTo>
                    <a:pt x="217" y="382"/>
                  </a:lnTo>
                  <a:lnTo>
                    <a:pt x="204" y="385"/>
                  </a:lnTo>
                  <a:lnTo>
                    <a:pt x="190" y="387"/>
                  </a:lnTo>
                  <a:lnTo>
                    <a:pt x="176" y="387"/>
                  </a:lnTo>
                  <a:lnTo>
                    <a:pt x="176" y="387"/>
                  </a:lnTo>
                  <a:lnTo>
                    <a:pt x="162" y="387"/>
                  </a:lnTo>
                  <a:lnTo>
                    <a:pt x="147" y="386"/>
                  </a:lnTo>
                  <a:lnTo>
                    <a:pt x="134" y="384"/>
                  </a:lnTo>
                  <a:lnTo>
                    <a:pt x="121" y="380"/>
                  </a:lnTo>
                  <a:lnTo>
                    <a:pt x="109" y="377"/>
                  </a:lnTo>
                  <a:lnTo>
                    <a:pt x="98" y="373"/>
                  </a:lnTo>
                  <a:lnTo>
                    <a:pt x="88" y="368"/>
                  </a:lnTo>
                  <a:lnTo>
                    <a:pt x="78" y="362"/>
                  </a:lnTo>
                  <a:lnTo>
                    <a:pt x="78" y="362"/>
                  </a:lnTo>
                  <a:lnTo>
                    <a:pt x="69" y="355"/>
                  </a:lnTo>
                  <a:lnTo>
                    <a:pt x="60" y="349"/>
                  </a:lnTo>
                  <a:lnTo>
                    <a:pt x="52" y="341"/>
                  </a:lnTo>
                  <a:lnTo>
                    <a:pt x="44" y="332"/>
                  </a:lnTo>
                  <a:lnTo>
                    <a:pt x="38" y="323"/>
                  </a:lnTo>
                  <a:lnTo>
                    <a:pt x="31" y="313"/>
                  </a:lnTo>
                  <a:lnTo>
                    <a:pt x="26" y="302"/>
                  </a:lnTo>
                  <a:lnTo>
                    <a:pt x="20" y="291"/>
                  </a:lnTo>
                  <a:lnTo>
                    <a:pt x="20" y="291"/>
                  </a:lnTo>
                  <a:lnTo>
                    <a:pt x="16" y="279"/>
                  </a:lnTo>
                  <a:lnTo>
                    <a:pt x="11" y="267"/>
                  </a:lnTo>
                  <a:lnTo>
                    <a:pt x="5" y="242"/>
                  </a:lnTo>
                  <a:lnTo>
                    <a:pt x="2" y="217"/>
                  </a:lnTo>
                  <a:lnTo>
                    <a:pt x="0" y="191"/>
                  </a:lnTo>
                  <a:lnTo>
                    <a:pt x="0" y="191"/>
                  </a:lnTo>
                  <a:lnTo>
                    <a:pt x="0" y="176"/>
                  </a:lnTo>
                  <a:lnTo>
                    <a:pt x="2" y="162"/>
                  </a:lnTo>
                  <a:lnTo>
                    <a:pt x="4" y="148"/>
                  </a:lnTo>
                  <a:lnTo>
                    <a:pt x="6" y="136"/>
                  </a:lnTo>
                  <a:lnTo>
                    <a:pt x="9" y="123"/>
                  </a:lnTo>
                  <a:lnTo>
                    <a:pt x="12" y="111"/>
                  </a:lnTo>
                  <a:lnTo>
                    <a:pt x="18" y="99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9" y="77"/>
                  </a:lnTo>
                  <a:lnTo>
                    <a:pt x="35" y="67"/>
                  </a:lnTo>
                  <a:lnTo>
                    <a:pt x="42" y="59"/>
                  </a:lnTo>
                  <a:lnTo>
                    <a:pt x="49" y="50"/>
                  </a:lnTo>
                  <a:lnTo>
                    <a:pt x="58" y="42"/>
                  </a:lnTo>
                  <a:lnTo>
                    <a:pt x="67" y="35"/>
                  </a:lnTo>
                  <a:lnTo>
                    <a:pt x="76" y="28"/>
                  </a:lnTo>
                  <a:lnTo>
                    <a:pt x="87" y="22"/>
                  </a:lnTo>
                  <a:lnTo>
                    <a:pt x="87" y="22"/>
                  </a:lnTo>
                  <a:lnTo>
                    <a:pt x="96" y="17"/>
                  </a:lnTo>
                  <a:lnTo>
                    <a:pt x="107" y="12"/>
                  </a:lnTo>
                  <a:lnTo>
                    <a:pt x="118" y="9"/>
                  </a:lnTo>
                  <a:lnTo>
                    <a:pt x="129" y="5"/>
                  </a:lnTo>
                  <a:lnTo>
                    <a:pt x="141" y="3"/>
                  </a:lnTo>
                  <a:lnTo>
                    <a:pt x="153" y="1"/>
                  </a:lnTo>
                  <a:lnTo>
                    <a:pt x="165" y="0"/>
                  </a:lnTo>
                  <a:lnTo>
                    <a:pt x="177" y="0"/>
                  </a:lnTo>
                  <a:lnTo>
                    <a:pt x="177" y="0"/>
                  </a:lnTo>
                  <a:lnTo>
                    <a:pt x="191" y="0"/>
                  </a:lnTo>
                  <a:lnTo>
                    <a:pt x="204" y="1"/>
                  </a:lnTo>
                  <a:lnTo>
                    <a:pt x="216" y="3"/>
                  </a:lnTo>
                  <a:lnTo>
                    <a:pt x="228" y="6"/>
                  </a:lnTo>
                  <a:lnTo>
                    <a:pt x="240" y="11"/>
                  </a:lnTo>
                  <a:lnTo>
                    <a:pt x="251" y="16"/>
                  </a:lnTo>
                  <a:lnTo>
                    <a:pt x="262" y="22"/>
                  </a:lnTo>
                  <a:lnTo>
                    <a:pt x="272" y="28"/>
                  </a:lnTo>
                  <a:lnTo>
                    <a:pt x="272" y="28"/>
                  </a:lnTo>
                  <a:lnTo>
                    <a:pt x="280" y="36"/>
                  </a:lnTo>
                  <a:lnTo>
                    <a:pt x="289" y="43"/>
                  </a:lnTo>
                  <a:lnTo>
                    <a:pt x="297" y="53"/>
                  </a:lnTo>
                  <a:lnTo>
                    <a:pt x="304" y="63"/>
                  </a:lnTo>
                  <a:lnTo>
                    <a:pt x="310" y="73"/>
                  </a:lnTo>
                  <a:lnTo>
                    <a:pt x="315" y="84"/>
                  </a:lnTo>
                  <a:lnTo>
                    <a:pt x="321" y="96"/>
                  </a:lnTo>
                  <a:lnTo>
                    <a:pt x="325" y="109"/>
                  </a:lnTo>
                  <a:lnTo>
                    <a:pt x="276" y="120"/>
                  </a:lnTo>
                  <a:lnTo>
                    <a:pt x="276" y="120"/>
                  </a:lnTo>
                  <a:lnTo>
                    <a:pt x="268" y="101"/>
                  </a:lnTo>
                  <a:lnTo>
                    <a:pt x="260" y="85"/>
                  </a:lnTo>
                  <a:lnTo>
                    <a:pt x="255" y="77"/>
                  </a:lnTo>
                  <a:lnTo>
                    <a:pt x="250" y="72"/>
                  </a:lnTo>
                  <a:lnTo>
                    <a:pt x="244" y="65"/>
                  </a:lnTo>
                  <a:lnTo>
                    <a:pt x="238" y="61"/>
                  </a:lnTo>
                  <a:lnTo>
                    <a:pt x="238" y="61"/>
                  </a:lnTo>
                  <a:lnTo>
                    <a:pt x="231" y="57"/>
                  </a:lnTo>
                  <a:lnTo>
                    <a:pt x="225" y="52"/>
                  </a:lnTo>
                  <a:lnTo>
                    <a:pt x="218" y="49"/>
                  </a:lnTo>
                  <a:lnTo>
                    <a:pt x="211" y="47"/>
                  </a:lnTo>
                  <a:lnTo>
                    <a:pt x="194" y="43"/>
                  </a:lnTo>
                  <a:lnTo>
                    <a:pt x="176" y="42"/>
                  </a:lnTo>
                  <a:lnTo>
                    <a:pt x="176" y="42"/>
                  </a:lnTo>
                  <a:lnTo>
                    <a:pt x="165" y="42"/>
                  </a:lnTo>
                  <a:lnTo>
                    <a:pt x="155" y="43"/>
                  </a:lnTo>
                  <a:lnTo>
                    <a:pt x="145" y="45"/>
                  </a:lnTo>
                  <a:lnTo>
                    <a:pt x="137" y="47"/>
                  </a:lnTo>
                  <a:lnTo>
                    <a:pt x="128" y="50"/>
                  </a:lnTo>
                  <a:lnTo>
                    <a:pt x="119" y="53"/>
                  </a:lnTo>
                  <a:lnTo>
                    <a:pt x="112" y="58"/>
                  </a:lnTo>
                  <a:lnTo>
                    <a:pt x="104" y="63"/>
                  </a:lnTo>
                  <a:lnTo>
                    <a:pt x="104" y="63"/>
                  </a:lnTo>
                  <a:lnTo>
                    <a:pt x="96" y="69"/>
                  </a:lnTo>
                  <a:lnTo>
                    <a:pt x="91" y="74"/>
                  </a:lnTo>
                  <a:lnTo>
                    <a:pt x="84" y="81"/>
                  </a:lnTo>
                  <a:lnTo>
                    <a:pt x="79" y="87"/>
                  </a:lnTo>
                  <a:lnTo>
                    <a:pt x="75" y="94"/>
                  </a:lnTo>
                  <a:lnTo>
                    <a:pt x="70" y="101"/>
                  </a:lnTo>
                  <a:lnTo>
                    <a:pt x="66" y="110"/>
                  </a:lnTo>
                  <a:lnTo>
                    <a:pt x="63" y="119"/>
                  </a:lnTo>
                  <a:lnTo>
                    <a:pt x="63" y="119"/>
                  </a:lnTo>
                  <a:lnTo>
                    <a:pt x="58" y="136"/>
                  </a:lnTo>
                  <a:lnTo>
                    <a:pt x="54" y="154"/>
                  </a:lnTo>
                  <a:lnTo>
                    <a:pt x="52" y="172"/>
                  </a:lnTo>
                  <a:lnTo>
                    <a:pt x="52" y="191"/>
                  </a:lnTo>
                  <a:lnTo>
                    <a:pt x="52" y="191"/>
                  </a:lnTo>
                  <a:lnTo>
                    <a:pt x="52" y="214"/>
                  </a:lnTo>
                  <a:lnTo>
                    <a:pt x="55" y="235"/>
                  </a:lnTo>
                  <a:lnTo>
                    <a:pt x="59" y="255"/>
                  </a:lnTo>
                  <a:lnTo>
                    <a:pt x="65" y="273"/>
                  </a:lnTo>
                  <a:lnTo>
                    <a:pt x="65" y="273"/>
                  </a:lnTo>
                  <a:lnTo>
                    <a:pt x="69" y="282"/>
                  </a:lnTo>
                  <a:lnTo>
                    <a:pt x="73" y="290"/>
                  </a:lnTo>
                  <a:lnTo>
                    <a:pt x="78" y="297"/>
                  </a:lnTo>
                  <a:lnTo>
                    <a:pt x="83" y="305"/>
                  </a:lnTo>
                  <a:lnTo>
                    <a:pt x="89" y="312"/>
                  </a:lnTo>
                  <a:lnTo>
                    <a:pt x="95" y="317"/>
                  </a:lnTo>
                  <a:lnTo>
                    <a:pt x="102" y="323"/>
                  </a:lnTo>
                  <a:lnTo>
                    <a:pt x="108" y="327"/>
                  </a:lnTo>
                  <a:lnTo>
                    <a:pt x="108" y="327"/>
                  </a:lnTo>
                  <a:lnTo>
                    <a:pt x="124" y="334"/>
                  </a:lnTo>
                  <a:lnTo>
                    <a:pt x="139" y="340"/>
                  </a:lnTo>
                  <a:lnTo>
                    <a:pt x="155" y="343"/>
                  </a:lnTo>
                  <a:lnTo>
                    <a:pt x="173" y="344"/>
                  </a:lnTo>
                  <a:lnTo>
                    <a:pt x="173" y="344"/>
                  </a:lnTo>
                  <a:lnTo>
                    <a:pt x="182" y="344"/>
                  </a:lnTo>
                  <a:lnTo>
                    <a:pt x="192" y="343"/>
                  </a:lnTo>
                  <a:lnTo>
                    <a:pt x="202" y="341"/>
                  </a:lnTo>
                  <a:lnTo>
                    <a:pt x="211" y="339"/>
                  </a:lnTo>
                  <a:lnTo>
                    <a:pt x="219" y="336"/>
                  </a:lnTo>
                  <a:lnTo>
                    <a:pt x="227" y="331"/>
                  </a:lnTo>
                  <a:lnTo>
                    <a:pt x="235" y="326"/>
                  </a:lnTo>
                  <a:lnTo>
                    <a:pt x="242" y="320"/>
                  </a:lnTo>
                  <a:lnTo>
                    <a:pt x="242" y="320"/>
                  </a:lnTo>
                  <a:lnTo>
                    <a:pt x="250" y="314"/>
                  </a:lnTo>
                  <a:lnTo>
                    <a:pt x="255" y="307"/>
                  </a:lnTo>
                  <a:lnTo>
                    <a:pt x="262" y="300"/>
                  </a:lnTo>
                  <a:lnTo>
                    <a:pt x="266" y="291"/>
                  </a:lnTo>
                  <a:lnTo>
                    <a:pt x="272" y="281"/>
                  </a:lnTo>
                  <a:lnTo>
                    <a:pt x="275" y="271"/>
                  </a:lnTo>
                  <a:lnTo>
                    <a:pt x="278" y="260"/>
                  </a:lnTo>
                  <a:lnTo>
                    <a:pt x="281" y="249"/>
                  </a:lnTo>
                  <a:lnTo>
                    <a:pt x="281" y="2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3" name="Freeform 183"/>
            <p:cNvSpPr>
              <a:spLocks/>
            </p:cNvSpPr>
            <p:nvPr userDrawn="1"/>
          </p:nvSpPr>
          <p:spPr bwMode="auto">
            <a:xfrm>
              <a:off x="3848101" y="2789238"/>
              <a:ext cx="58738" cy="74613"/>
            </a:xfrm>
            <a:custGeom>
              <a:avLst/>
              <a:gdLst>
                <a:gd name="T0" fmla="*/ 123 w 296"/>
                <a:gd name="T1" fmla="*/ 374 h 374"/>
                <a:gd name="T2" fmla="*/ 123 w 296"/>
                <a:gd name="T3" fmla="*/ 44 h 374"/>
                <a:gd name="T4" fmla="*/ 0 w 296"/>
                <a:gd name="T5" fmla="*/ 44 h 374"/>
                <a:gd name="T6" fmla="*/ 0 w 296"/>
                <a:gd name="T7" fmla="*/ 0 h 374"/>
                <a:gd name="T8" fmla="*/ 296 w 296"/>
                <a:gd name="T9" fmla="*/ 0 h 374"/>
                <a:gd name="T10" fmla="*/ 296 w 296"/>
                <a:gd name="T11" fmla="*/ 44 h 374"/>
                <a:gd name="T12" fmla="*/ 172 w 296"/>
                <a:gd name="T13" fmla="*/ 44 h 374"/>
                <a:gd name="T14" fmla="*/ 172 w 296"/>
                <a:gd name="T15" fmla="*/ 374 h 374"/>
                <a:gd name="T16" fmla="*/ 123 w 296"/>
                <a:gd name="T17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6" h="374">
                  <a:moveTo>
                    <a:pt x="123" y="374"/>
                  </a:moveTo>
                  <a:lnTo>
                    <a:pt x="123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296" y="0"/>
                  </a:lnTo>
                  <a:lnTo>
                    <a:pt x="296" y="44"/>
                  </a:lnTo>
                  <a:lnTo>
                    <a:pt x="172" y="44"/>
                  </a:lnTo>
                  <a:lnTo>
                    <a:pt x="172" y="374"/>
                  </a:lnTo>
                  <a:lnTo>
                    <a:pt x="123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4" name="Freeform 184"/>
            <p:cNvSpPr>
              <a:spLocks/>
            </p:cNvSpPr>
            <p:nvPr userDrawn="1"/>
          </p:nvSpPr>
          <p:spPr bwMode="auto">
            <a:xfrm>
              <a:off x="3916363" y="2789238"/>
              <a:ext cx="55563" cy="74613"/>
            </a:xfrm>
            <a:custGeom>
              <a:avLst/>
              <a:gdLst>
                <a:gd name="T0" fmla="*/ 0 w 279"/>
                <a:gd name="T1" fmla="*/ 374 h 374"/>
                <a:gd name="T2" fmla="*/ 0 w 279"/>
                <a:gd name="T3" fmla="*/ 0 h 374"/>
                <a:gd name="T4" fmla="*/ 270 w 279"/>
                <a:gd name="T5" fmla="*/ 0 h 374"/>
                <a:gd name="T6" fmla="*/ 270 w 279"/>
                <a:gd name="T7" fmla="*/ 44 h 374"/>
                <a:gd name="T8" fmla="*/ 49 w 279"/>
                <a:gd name="T9" fmla="*/ 44 h 374"/>
                <a:gd name="T10" fmla="*/ 49 w 279"/>
                <a:gd name="T11" fmla="*/ 158 h 374"/>
                <a:gd name="T12" fmla="*/ 256 w 279"/>
                <a:gd name="T13" fmla="*/ 158 h 374"/>
                <a:gd name="T14" fmla="*/ 256 w 279"/>
                <a:gd name="T15" fmla="*/ 203 h 374"/>
                <a:gd name="T16" fmla="*/ 49 w 279"/>
                <a:gd name="T17" fmla="*/ 203 h 374"/>
                <a:gd name="T18" fmla="*/ 49 w 279"/>
                <a:gd name="T19" fmla="*/ 331 h 374"/>
                <a:gd name="T20" fmla="*/ 279 w 279"/>
                <a:gd name="T21" fmla="*/ 331 h 374"/>
                <a:gd name="T22" fmla="*/ 279 w 279"/>
                <a:gd name="T23" fmla="*/ 374 h 374"/>
                <a:gd name="T24" fmla="*/ 0 w 279"/>
                <a:gd name="T25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9" h="374">
                  <a:moveTo>
                    <a:pt x="0" y="374"/>
                  </a:moveTo>
                  <a:lnTo>
                    <a:pt x="0" y="0"/>
                  </a:lnTo>
                  <a:lnTo>
                    <a:pt x="270" y="0"/>
                  </a:lnTo>
                  <a:lnTo>
                    <a:pt x="270" y="44"/>
                  </a:lnTo>
                  <a:lnTo>
                    <a:pt x="49" y="44"/>
                  </a:lnTo>
                  <a:lnTo>
                    <a:pt x="49" y="158"/>
                  </a:lnTo>
                  <a:lnTo>
                    <a:pt x="256" y="158"/>
                  </a:lnTo>
                  <a:lnTo>
                    <a:pt x="256" y="203"/>
                  </a:lnTo>
                  <a:lnTo>
                    <a:pt x="49" y="203"/>
                  </a:lnTo>
                  <a:lnTo>
                    <a:pt x="49" y="331"/>
                  </a:lnTo>
                  <a:lnTo>
                    <a:pt x="279" y="331"/>
                  </a:lnTo>
                  <a:lnTo>
                    <a:pt x="279" y="374"/>
                  </a:lnTo>
                  <a:lnTo>
                    <a:pt x="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5" name="Freeform 185"/>
            <p:cNvSpPr>
              <a:spLocks noEditPoints="1"/>
            </p:cNvSpPr>
            <p:nvPr userDrawn="1"/>
          </p:nvSpPr>
          <p:spPr bwMode="auto">
            <a:xfrm>
              <a:off x="3984626" y="2789238"/>
              <a:ext cx="60325" cy="74613"/>
            </a:xfrm>
            <a:custGeom>
              <a:avLst/>
              <a:gdLst>
                <a:gd name="T0" fmla="*/ 0 w 309"/>
                <a:gd name="T1" fmla="*/ 0 h 374"/>
                <a:gd name="T2" fmla="*/ 128 w 309"/>
                <a:gd name="T3" fmla="*/ 0 h 374"/>
                <a:gd name="T4" fmla="*/ 166 w 309"/>
                <a:gd name="T5" fmla="*/ 2 h 374"/>
                <a:gd name="T6" fmla="*/ 195 w 309"/>
                <a:gd name="T7" fmla="*/ 6 h 374"/>
                <a:gd name="T8" fmla="*/ 210 w 309"/>
                <a:gd name="T9" fmla="*/ 10 h 374"/>
                <a:gd name="T10" fmla="*/ 238 w 309"/>
                <a:gd name="T11" fmla="*/ 23 h 374"/>
                <a:gd name="T12" fmla="*/ 250 w 309"/>
                <a:gd name="T13" fmla="*/ 32 h 374"/>
                <a:gd name="T14" fmla="*/ 275 w 309"/>
                <a:gd name="T15" fmla="*/ 60 h 374"/>
                <a:gd name="T16" fmla="*/ 294 w 309"/>
                <a:gd name="T17" fmla="*/ 96 h 374"/>
                <a:gd name="T18" fmla="*/ 300 w 309"/>
                <a:gd name="T19" fmla="*/ 116 h 374"/>
                <a:gd name="T20" fmla="*/ 308 w 309"/>
                <a:gd name="T21" fmla="*/ 161 h 374"/>
                <a:gd name="T22" fmla="*/ 309 w 309"/>
                <a:gd name="T23" fmla="*/ 186 h 374"/>
                <a:gd name="T24" fmla="*/ 307 w 309"/>
                <a:gd name="T25" fmla="*/ 225 h 374"/>
                <a:gd name="T26" fmla="*/ 299 w 309"/>
                <a:gd name="T27" fmla="*/ 261 h 374"/>
                <a:gd name="T28" fmla="*/ 294 w 309"/>
                <a:gd name="T29" fmla="*/ 276 h 374"/>
                <a:gd name="T30" fmla="*/ 281 w 309"/>
                <a:gd name="T31" fmla="*/ 303 h 374"/>
                <a:gd name="T32" fmla="*/ 273 w 309"/>
                <a:gd name="T33" fmla="*/ 315 h 374"/>
                <a:gd name="T34" fmla="*/ 257 w 309"/>
                <a:gd name="T35" fmla="*/ 335 h 374"/>
                <a:gd name="T36" fmla="*/ 239 w 309"/>
                <a:gd name="T37" fmla="*/ 349 h 374"/>
                <a:gd name="T38" fmla="*/ 229 w 309"/>
                <a:gd name="T39" fmla="*/ 355 h 374"/>
                <a:gd name="T40" fmla="*/ 207 w 309"/>
                <a:gd name="T41" fmla="*/ 364 h 374"/>
                <a:gd name="T42" fmla="*/ 195 w 309"/>
                <a:gd name="T43" fmla="*/ 368 h 374"/>
                <a:gd name="T44" fmla="*/ 166 w 309"/>
                <a:gd name="T45" fmla="*/ 373 h 374"/>
                <a:gd name="T46" fmla="*/ 135 w 309"/>
                <a:gd name="T47" fmla="*/ 374 h 374"/>
                <a:gd name="T48" fmla="*/ 49 w 309"/>
                <a:gd name="T49" fmla="*/ 331 h 374"/>
                <a:gd name="T50" fmla="*/ 129 w 309"/>
                <a:gd name="T51" fmla="*/ 331 h 374"/>
                <a:gd name="T52" fmla="*/ 162 w 309"/>
                <a:gd name="T53" fmla="*/ 328 h 374"/>
                <a:gd name="T54" fmla="*/ 187 w 309"/>
                <a:gd name="T55" fmla="*/ 323 h 374"/>
                <a:gd name="T56" fmla="*/ 197 w 309"/>
                <a:gd name="T57" fmla="*/ 320 h 374"/>
                <a:gd name="T58" fmla="*/ 213 w 309"/>
                <a:gd name="T59" fmla="*/ 310 h 374"/>
                <a:gd name="T60" fmla="*/ 221 w 309"/>
                <a:gd name="T61" fmla="*/ 305 h 374"/>
                <a:gd name="T62" fmla="*/ 236 w 309"/>
                <a:gd name="T63" fmla="*/ 284 h 374"/>
                <a:gd name="T64" fmla="*/ 248 w 309"/>
                <a:gd name="T65" fmla="*/ 257 h 374"/>
                <a:gd name="T66" fmla="*/ 252 w 309"/>
                <a:gd name="T67" fmla="*/ 241 h 374"/>
                <a:gd name="T68" fmla="*/ 257 w 309"/>
                <a:gd name="T69" fmla="*/ 205 h 374"/>
                <a:gd name="T70" fmla="*/ 258 w 309"/>
                <a:gd name="T71" fmla="*/ 185 h 374"/>
                <a:gd name="T72" fmla="*/ 254 w 309"/>
                <a:gd name="T73" fmla="*/ 144 h 374"/>
                <a:gd name="T74" fmla="*/ 250 w 309"/>
                <a:gd name="T75" fmla="*/ 121 h 374"/>
                <a:gd name="T76" fmla="*/ 242 w 309"/>
                <a:gd name="T77" fmla="*/ 103 h 374"/>
                <a:gd name="T78" fmla="*/ 238 w 309"/>
                <a:gd name="T79" fmla="*/ 94 h 374"/>
                <a:gd name="T80" fmla="*/ 217 w 309"/>
                <a:gd name="T81" fmla="*/ 68 h 374"/>
                <a:gd name="T82" fmla="*/ 204 w 309"/>
                <a:gd name="T83" fmla="*/ 58 h 374"/>
                <a:gd name="T84" fmla="*/ 191 w 309"/>
                <a:gd name="T85" fmla="*/ 52 h 374"/>
                <a:gd name="T86" fmla="*/ 180 w 309"/>
                <a:gd name="T87" fmla="*/ 48 h 374"/>
                <a:gd name="T88" fmla="*/ 148 w 309"/>
                <a:gd name="T89" fmla="*/ 45 h 374"/>
                <a:gd name="T90" fmla="*/ 49 w 309"/>
                <a:gd name="T91" fmla="*/ 4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9" h="374">
                  <a:moveTo>
                    <a:pt x="0" y="374"/>
                  </a:moveTo>
                  <a:lnTo>
                    <a:pt x="0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49" y="0"/>
                  </a:lnTo>
                  <a:lnTo>
                    <a:pt x="166" y="2"/>
                  </a:lnTo>
                  <a:lnTo>
                    <a:pt x="183" y="3"/>
                  </a:lnTo>
                  <a:lnTo>
                    <a:pt x="195" y="6"/>
                  </a:lnTo>
                  <a:lnTo>
                    <a:pt x="195" y="6"/>
                  </a:lnTo>
                  <a:lnTo>
                    <a:pt x="210" y="10"/>
                  </a:lnTo>
                  <a:lnTo>
                    <a:pt x="225" y="16"/>
                  </a:lnTo>
                  <a:lnTo>
                    <a:pt x="238" y="23"/>
                  </a:lnTo>
                  <a:lnTo>
                    <a:pt x="250" y="32"/>
                  </a:lnTo>
                  <a:lnTo>
                    <a:pt x="250" y="32"/>
                  </a:lnTo>
                  <a:lnTo>
                    <a:pt x="263" y="45"/>
                  </a:lnTo>
                  <a:lnTo>
                    <a:pt x="275" y="60"/>
                  </a:lnTo>
                  <a:lnTo>
                    <a:pt x="286" y="78"/>
                  </a:lnTo>
                  <a:lnTo>
                    <a:pt x="294" y="96"/>
                  </a:lnTo>
                  <a:lnTo>
                    <a:pt x="294" y="96"/>
                  </a:lnTo>
                  <a:lnTo>
                    <a:pt x="300" y="116"/>
                  </a:lnTo>
                  <a:lnTo>
                    <a:pt x="305" y="138"/>
                  </a:lnTo>
                  <a:lnTo>
                    <a:pt x="308" y="161"/>
                  </a:lnTo>
                  <a:lnTo>
                    <a:pt x="309" y="186"/>
                  </a:lnTo>
                  <a:lnTo>
                    <a:pt x="309" y="186"/>
                  </a:lnTo>
                  <a:lnTo>
                    <a:pt x="308" y="206"/>
                  </a:lnTo>
                  <a:lnTo>
                    <a:pt x="307" y="225"/>
                  </a:lnTo>
                  <a:lnTo>
                    <a:pt x="303" y="243"/>
                  </a:lnTo>
                  <a:lnTo>
                    <a:pt x="299" y="261"/>
                  </a:lnTo>
                  <a:lnTo>
                    <a:pt x="299" y="261"/>
                  </a:lnTo>
                  <a:lnTo>
                    <a:pt x="294" y="276"/>
                  </a:lnTo>
                  <a:lnTo>
                    <a:pt x="287" y="291"/>
                  </a:lnTo>
                  <a:lnTo>
                    <a:pt x="281" y="303"/>
                  </a:lnTo>
                  <a:lnTo>
                    <a:pt x="273" y="315"/>
                  </a:lnTo>
                  <a:lnTo>
                    <a:pt x="273" y="315"/>
                  </a:lnTo>
                  <a:lnTo>
                    <a:pt x="265" y="325"/>
                  </a:lnTo>
                  <a:lnTo>
                    <a:pt x="257" y="335"/>
                  </a:lnTo>
                  <a:lnTo>
                    <a:pt x="248" y="343"/>
                  </a:lnTo>
                  <a:lnTo>
                    <a:pt x="239" y="349"/>
                  </a:lnTo>
                  <a:lnTo>
                    <a:pt x="239" y="349"/>
                  </a:lnTo>
                  <a:lnTo>
                    <a:pt x="229" y="355"/>
                  </a:lnTo>
                  <a:lnTo>
                    <a:pt x="219" y="360"/>
                  </a:lnTo>
                  <a:lnTo>
                    <a:pt x="207" y="364"/>
                  </a:lnTo>
                  <a:lnTo>
                    <a:pt x="195" y="368"/>
                  </a:lnTo>
                  <a:lnTo>
                    <a:pt x="195" y="368"/>
                  </a:lnTo>
                  <a:lnTo>
                    <a:pt x="180" y="371"/>
                  </a:lnTo>
                  <a:lnTo>
                    <a:pt x="166" y="373"/>
                  </a:lnTo>
                  <a:lnTo>
                    <a:pt x="151" y="374"/>
                  </a:lnTo>
                  <a:lnTo>
                    <a:pt x="135" y="374"/>
                  </a:lnTo>
                  <a:lnTo>
                    <a:pt x="0" y="374"/>
                  </a:lnTo>
                  <a:close/>
                  <a:moveTo>
                    <a:pt x="49" y="331"/>
                  </a:moveTo>
                  <a:lnTo>
                    <a:pt x="129" y="331"/>
                  </a:lnTo>
                  <a:lnTo>
                    <a:pt x="129" y="331"/>
                  </a:lnTo>
                  <a:lnTo>
                    <a:pt x="147" y="330"/>
                  </a:lnTo>
                  <a:lnTo>
                    <a:pt x="162" y="328"/>
                  </a:lnTo>
                  <a:lnTo>
                    <a:pt x="175" y="326"/>
                  </a:lnTo>
                  <a:lnTo>
                    <a:pt x="187" y="323"/>
                  </a:lnTo>
                  <a:lnTo>
                    <a:pt x="187" y="323"/>
                  </a:lnTo>
                  <a:lnTo>
                    <a:pt x="197" y="320"/>
                  </a:lnTo>
                  <a:lnTo>
                    <a:pt x="205" y="315"/>
                  </a:lnTo>
                  <a:lnTo>
                    <a:pt x="213" y="310"/>
                  </a:lnTo>
                  <a:lnTo>
                    <a:pt x="221" y="305"/>
                  </a:lnTo>
                  <a:lnTo>
                    <a:pt x="221" y="305"/>
                  </a:lnTo>
                  <a:lnTo>
                    <a:pt x="228" y="295"/>
                  </a:lnTo>
                  <a:lnTo>
                    <a:pt x="236" y="284"/>
                  </a:lnTo>
                  <a:lnTo>
                    <a:pt x="242" y="271"/>
                  </a:lnTo>
                  <a:lnTo>
                    <a:pt x="248" y="257"/>
                  </a:lnTo>
                  <a:lnTo>
                    <a:pt x="248" y="257"/>
                  </a:lnTo>
                  <a:lnTo>
                    <a:pt x="252" y="241"/>
                  </a:lnTo>
                  <a:lnTo>
                    <a:pt x="256" y="224"/>
                  </a:lnTo>
                  <a:lnTo>
                    <a:pt x="257" y="205"/>
                  </a:lnTo>
                  <a:lnTo>
                    <a:pt x="258" y="185"/>
                  </a:lnTo>
                  <a:lnTo>
                    <a:pt x="258" y="185"/>
                  </a:lnTo>
                  <a:lnTo>
                    <a:pt x="257" y="156"/>
                  </a:lnTo>
                  <a:lnTo>
                    <a:pt x="254" y="144"/>
                  </a:lnTo>
                  <a:lnTo>
                    <a:pt x="252" y="132"/>
                  </a:lnTo>
                  <a:lnTo>
                    <a:pt x="250" y="121"/>
                  </a:lnTo>
                  <a:lnTo>
                    <a:pt x="247" y="112"/>
                  </a:lnTo>
                  <a:lnTo>
                    <a:pt x="242" y="103"/>
                  </a:lnTo>
                  <a:lnTo>
                    <a:pt x="238" y="94"/>
                  </a:lnTo>
                  <a:lnTo>
                    <a:pt x="238" y="94"/>
                  </a:lnTo>
                  <a:lnTo>
                    <a:pt x="228" y="80"/>
                  </a:lnTo>
                  <a:lnTo>
                    <a:pt x="217" y="68"/>
                  </a:lnTo>
                  <a:lnTo>
                    <a:pt x="211" y="63"/>
                  </a:lnTo>
                  <a:lnTo>
                    <a:pt x="204" y="58"/>
                  </a:lnTo>
                  <a:lnTo>
                    <a:pt x="198" y="55"/>
                  </a:lnTo>
                  <a:lnTo>
                    <a:pt x="191" y="52"/>
                  </a:lnTo>
                  <a:lnTo>
                    <a:pt x="191" y="52"/>
                  </a:lnTo>
                  <a:lnTo>
                    <a:pt x="180" y="48"/>
                  </a:lnTo>
                  <a:lnTo>
                    <a:pt x="165" y="46"/>
                  </a:lnTo>
                  <a:lnTo>
                    <a:pt x="148" y="45"/>
                  </a:lnTo>
                  <a:lnTo>
                    <a:pt x="127" y="44"/>
                  </a:lnTo>
                  <a:lnTo>
                    <a:pt x="49" y="44"/>
                  </a:lnTo>
                  <a:lnTo>
                    <a:pt x="49" y="3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6" name="Freeform 186"/>
            <p:cNvSpPr>
              <a:spLocks noEditPoints="1"/>
            </p:cNvSpPr>
            <p:nvPr userDrawn="1"/>
          </p:nvSpPr>
          <p:spPr bwMode="auto">
            <a:xfrm>
              <a:off x="4087813" y="2789238"/>
              <a:ext cx="55563" cy="74613"/>
            </a:xfrm>
            <a:custGeom>
              <a:avLst/>
              <a:gdLst>
                <a:gd name="T0" fmla="*/ 141 w 282"/>
                <a:gd name="T1" fmla="*/ 0 h 374"/>
                <a:gd name="T2" fmla="*/ 179 w 282"/>
                <a:gd name="T3" fmla="*/ 3 h 374"/>
                <a:gd name="T4" fmla="*/ 209 w 282"/>
                <a:gd name="T5" fmla="*/ 11 h 374"/>
                <a:gd name="T6" fmla="*/ 242 w 282"/>
                <a:gd name="T7" fmla="*/ 35 h 374"/>
                <a:gd name="T8" fmla="*/ 256 w 282"/>
                <a:gd name="T9" fmla="*/ 58 h 374"/>
                <a:gd name="T10" fmla="*/ 265 w 282"/>
                <a:gd name="T11" fmla="*/ 95 h 374"/>
                <a:gd name="T12" fmla="*/ 261 w 282"/>
                <a:gd name="T13" fmla="*/ 119 h 374"/>
                <a:gd name="T14" fmla="*/ 252 w 282"/>
                <a:gd name="T15" fmla="*/ 141 h 374"/>
                <a:gd name="T16" fmla="*/ 224 w 282"/>
                <a:gd name="T17" fmla="*/ 168 h 374"/>
                <a:gd name="T18" fmla="*/ 228 w 282"/>
                <a:gd name="T19" fmla="*/ 181 h 374"/>
                <a:gd name="T20" fmla="*/ 259 w 282"/>
                <a:gd name="T21" fmla="*/ 203 h 374"/>
                <a:gd name="T22" fmla="*/ 272 w 282"/>
                <a:gd name="T23" fmla="*/ 222 h 374"/>
                <a:gd name="T24" fmla="*/ 282 w 282"/>
                <a:gd name="T25" fmla="*/ 266 h 374"/>
                <a:gd name="T26" fmla="*/ 280 w 282"/>
                <a:gd name="T27" fmla="*/ 291 h 374"/>
                <a:gd name="T28" fmla="*/ 271 w 282"/>
                <a:gd name="T29" fmla="*/ 314 h 374"/>
                <a:gd name="T30" fmla="*/ 252 w 282"/>
                <a:gd name="T31" fmla="*/ 343 h 374"/>
                <a:gd name="T32" fmla="*/ 235 w 282"/>
                <a:gd name="T33" fmla="*/ 356 h 374"/>
                <a:gd name="T34" fmla="*/ 203 w 282"/>
                <a:gd name="T35" fmla="*/ 368 h 374"/>
                <a:gd name="T36" fmla="*/ 175 w 282"/>
                <a:gd name="T37" fmla="*/ 373 h 374"/>
                <a:gd name="T38" fmla="*/ 0 w 282"/>
                <a:gd name="T39" fmla="*/ 374 h 374"/>
                <a:gd name="T40" fmla="*/ 131 w 282"/>
                <a:gd name="T41" fmla="*/ 157 h 374"/>
                <a:gd name="T42" fmla="*/ 178 w 282"/>
                <a:gd name="T43" fmla="*/ 153 h 374"/>
                <a:gd name="T44" fmla="*/ 194 w 282"/>
                <a:gd name="T45" fmla="*/ 145 h 374"/>
                <a:gd name="T46" fmla="*/ 206 w 282"/>
                <a:gd name="T47" fmla="*/ 134 h 374"/>
                <a:gd name="T48" fmla="*/ 215 w 282"/>
                <a:gd name="T49" fmla="*/ 112 h 374"/>
                <a:gd name="T50" fmla="*/ 215 w 282"/>
                <a:gd name="T51" fmla="*/ 93 h 374"/>
                <a:gd name="T52" fmla="*/ 207 w 282"/>
                <a:gd name="T53" fmla="*/ 69 h 374"/>
                <a:gd name="T54" fmla="*/ 196 w 282"/>
                <a:gd name="T55" fmla="*/ 57 h 374"/>
                <a:gd name="T56" fmla="*/ 181 w 282"/>
                <a:gd name="T57" fmla="*/ 49 h 374"/>
                <a:gd name="T58" fmla="*/ 143 w 282"/>
                <a:gd name="T59" fmla="*/ 44 h 374"/>
                <a:gd name="T60" fmla="*/ 49 w 282"/>
                <a:gd name="T61" fmla="*/ 157 h 374"/>
                <a:gd name="T62" fmla="*/ 143 w 282"/>
                <a:gd name="T63" fmla="*/ 331 h 374"/>
                <a:gd name="T64" fmla="*/ 177 w 282"/>
                <a:gd name="T65" fmla="*/ 328 h 374"/>
                <a:gd name="T66" fmla="*/ 198 w 282"/>
                <a:gd name="T67" fmla="*/ 322 h 374"/>
                <a:gd name="T68" fmla="*/ 210 w 282"/>
                <a:gd name="T69" fmla="*/ 314 h 374"/>
                <a:gd name="T70" fmla="*/ 223 w 282"/>
                <a:gd name="T71" fmla="*/ 298 h 374"/>
                <a:gd name="T72" fmla="*/ 229 w 282"/>
                <a:gd name="T73" fmla="*/ 283 h 374"/>
                <a:gd name="T74" fmla="*/ 231 w 282"/>
                <a:gd name="T75" fmla="*/ 266 h 374"/>
                <a:gd name="T76" fmla="*/ 226 w 282"/>
                <a:gd name="T77" fmla="*/ 238 h 374"/>
                <a:gd name="T78" fmla="*/ 215 w 282"/>
                <a:gd name="T79" fmla="*/ 223 h 374"/>
                <a:gd name="T80" fmla="*/ 191 w 282"/>
                <a:gd name="T81" fmla="*/ 208 h 374"/>
                <a:gd name="T82" fmla="*/ 168 w 282"/>
                <a:gd name="T83" fmla="*/ 203 h 374"/>
                <a:gd name="T84" fmla="*/ 49 w 282"/>
                <a:gd name="T85" fmla="*/ 202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2" h="374">
                  <a:moveTo>
                    <a:pt x="0" y="374"/>
                  </a:moveTo>
                  <a:lnTo>
                    <a:pt x="0" y="0"/>
                  </a:lnTo>
                  <a:lnTo>
                    <a:pt x="141" y="0"/>
                  </a:lnTo>
                  <a:lnTo>
                    <a:pt x="141" y="0"/>
                  </a:lnTo>
                  <a:lnTo>
                    <a:pt x="160" y="0"/>
                  </a:lnTo>
                  <a:lnTo>
                    <a:pt x="179" y="3"/>
                  </a:lnTo>
                  <a:lnTo>
                    <a:pt x="195" y="6"/>
                  </a:lnTo>
                  <a:lnTo>
                    <a:pt x="209" y="11"/>
                  </a:lnTo>
                  <a:lnTo>
                    <a:pt x="209" y="11"/>
                  </a:lnTo>
                  <a:lnTo>
                    <a:pt x="221" y="18"/>
                  </a:lnTo>
                  <a:lnTo>
                    <a:pt x="232" y="25"/>
                  </a:lnTo>
                  <a:lnTo>
                    <a:pt x="242" y="35"/>
                  </a:lnTo>
                  <a:lnTo>
                    <a:pt x="250" y="46"/>
                  </a:lnTo>
                  <a:lnTo>
                    <a:pt x="250" y="46"/>
                  </a:lnTo>
                  <a:lnTo>
                    <a:pt x="256" y="58"/>
                  </a:lnTo>
                  <a:lnTo>
                    <a:pt x="260" y="70"/>
                  </a:lnTo>
                  <a:lnTo>
                    <a:pt x="264" y="83"/>
                  </a:lnTo>
                  <a:lnTo>
                    <a:pt x="265" y="95"/>
                  </a:lnTo>
                  <a:lnTo>
                    <a:pt x="265" y="95"/>
                  </a:lnTo>
                  <a:lnTo>
                    <a:pt x="264" y="107"/>
                  </a:lnTo>
                  <a:lnTo>
                    <a:pt x="261" y="119"/>
                  </a:lnTo>
                  <a:lnTo>
                    <a:pt x="257" y="130"/>
                  </a:lnTo>
                  <a:lnTo>
                    <a:pt x="252" y="141"/>
                  </a:lnTo>
                  <a:lnTo>
                    <a:pt x="252" y="141"/>
                  </a:lnTo>
                  <a:lnTo>
                    <a:pt x="244" y="151"/>
                  </a:lnTo>
                  <a:lnTo>
                    <a:pt x="235" y="161"/>
                  </a:lnTo>
                  <a:lnTo>
                    <a:pt x="224" y="168"/>
                  </a:lnTo>
                  <a:lnTo>
                    <a:pt x="212" y="175"/>
                  </a:lnTo>
                  <a:lnTo>
                    <a:pt x="212" y="175"/>
                  </a:lnTo>
                  <a:lnTo>
                    <a:pt x="228" y="181"/>
                  </a:lnTo>
                  <a:lnTo>
                    <a:pt x="242" y="189"/>
                  </a:lnTo>
                  <a:lnTo>
                    <a:pt x="254" y="198"/>
                  </a:lnTo>
                  <a:lnTo>
                    <a:pt x="259" y="203"/>
                  </a:lnTo>
                  <a:lnTo>
                    <a:pt x="265" y="210"/>
                  </a:lnTo>
                  <a:lnTo>
                    <a:pt x="265" y="210"/>
                  </a:lnTo>
                  <a:lnTo>
                    <a:pt x="272" y="222"/>
                  </a:lnTo>
                  <a:lnTo>
                    <a:pt x="278" y="236"/>
                  </a:lnTo>
                  <a:lnTo>
                    <a:pt x="281" y="250"/>
                  </a:lnTo>
                  <a:lnTo>
                    <a:pt x="282" y="266"/>
                  </a:lnTo>
                  <a:lnTo>
                    <a:pt x="282" y="266"/>
                  </a:lnTo>
                  <a:lnTo>
                    <a:pt x="282" y="278"/>
                  </a:lnTo>
                  <a:lnTo>
                    <a:pt x="280" y="291"/>
                  </a:lnTo>
                  <a:lnTo>
                    <a:pt x="277" y="303"/>
                  </a:lnTo>
                  <a:lnTo>
                    <a:pt x="271" y="314"/>
                  </a:lnTo>
                  <a:lnTo>
                    <a:pt x="271" y="314"/>
                  </a:lnTo>
                  <a:lnTo>
                    <a:pt x="266" y="325"/>
                  </a:lnTo>
                  <a:lnTo>
                    <a:pt x="259" y="335"/>
                  </a:lnTo>
                  <a:lnTo>
                    <a:pt x="252" y="343"/>
                  </a:lnTo>
                  <a:lnTo>
                    <a:pt x="244" y="349"/>
                  </a:lnTo>
                  <a:lnTo>
                    <a:pt x="244" y="349"/>
                  </a:lnTo>
                  <a:lnTo>
                    <a:pt x="235" y="356"/>
                  </a:lnTo>
                  <a:lnTo>
                    <a:pt x="226" y="360"/>
                  </a:lnTo>
                  <a:lnTo>
                    <a:pt x="215" y="364"/>
                  </a:lnTo>
                  <a:lnTo>
                    <a:pt x="203" y="368"/>
                  </a:lnTo>
                  <a:lnTo>
                    <a:pt x="203" y="368"/>
                  </a:lnTo>
                  <a:lnTo>
                    <a:pt x="190" y="371"/>
                  </a:lnTo>
                  <a:lnTo>
                    <a:pt x="175" y="373"/>
                  </a:lnTo>
                  <a:lnTo>
                    <a:pt x="160" y="374"/>
                  </a:lnTo>
                  <a:lnTo>
                    <a:pt x="143" y="374"/>
                  </a:lnTo>
                  <a:lnTo>
                    <a:pt x="0" y="374"/>
                  </a:lnTo>
                  <a:close/>
                  <a:moveTo>
                    <a:pt x="49" y="157"/>
                  </a:moveTo>
                  <a:lnTo>
                    <a:pt x="131" y="157"/>
                  </a:lnTo>
                  <a:lnTo>
                    <a:pt x="131" y="157"/>
                  </a:lnTo>
                  <a:lnTo>
                    <a:pt x="159" y="156"/>
                  </a:lnTo>
                  <a:lnTo>
                    <a:pt x="169" y="155"/>
                  </a:lnTo>
                  <a:lnTo>
                    <a:pt x="178" y="153"/>
                  </a:lnTo>
                  <a:lnTo>
                    <a:pt x="178" y="153"/>
                  </a:lnTo>
                  <a:lnTo>
                    <a:pt x="186" y="150"/>
                  </a:lnTo>
                  <a:lnTo>
                    <a:pt x="194" y="145"/>
                  </a:lnTo>
                  <a:lnTo>
                    <a:pt x="201" y="140"/>
                  </a:lnTo>
                  <a:lnTo>
                    <a:pt x="206" y="134"/>
                  </a:lnTo>
                  <a:lnTo>
                    <a:pt x="206" y="134"/>
                  </a:lnTo>
                  <a:lnTo>
                    <a:pt x="210" y="128"/>
                  </a:lnTo>
                  <a:lnTo>
                    <a:pt x="214" y="119"/>
                  </a:lnTo>
                  <a:lnTo>
                    <a:pt x="215" y="112"/>
                  </a:lnTo>
                  <a:lnTo>
                    <a:pt x="216" y="102"/>
                  </a:lnTo>
                  <a:lnTo>
                    <a:pt x="216" y="102"/>
                  </a:lnTo>
                  <a:lnTo>
                    <a:pt x="215" y="93"/>
                  </a:lnTo>
                  <a:lnTo>
                    <a:pt x="214" y="84"/>
                  </a:lnTo>
                  <a:lnTo>
                    <a:pt x="210" y="77"/>
                  </a:lnTo>
                  <a:lnTo>
                    <a:pt x="207" y="69"/>
                  </a:lnTo>
                  <a:lnTo>
                    <a:pt x="207" y="69"/>
                  </a:lnTo>
                  <a:lnTo>
                    <a:pt x="202" y="63"/>
                  </a:lnTo>
                  <a:lnTo>
                    <a:pt x="196" y="57"/>
                  </a:lnTo>
                  <a:lnTo>
                    <a:pt x="189" y="53"/>
                  </a:lnTo>
                  <a:lnTo>
                    <a:pt x="181" y="49"/>
                  </a:lnTo>
                  <a:lnTo>
                    <a:pt x="181" y="49"/>
                  </a:lnTo>
                  <a:lnTo>
                    <a:pt x="171" y="47"/>
                  </a:lnTo>
                  <a:lnTo>
                    <a:pt x="159" y="45"/>
                  </a:lnTo>
                  <a:lnTo>
                    <a:pt x="143" y="44"/>
                  </a:lnTo>
                  <a:lnTo>
                    <a:pt x="124" y="44"/>
                  </a:lnTo>
                  <a:lnTo>
                    <a:pt x="49" y="44"/>
                  </a:lnTo>
                  <a:lnTo>
                    <a:pt x="49" y="157"/>
                  </a:lnTo>
                  <a:close/>
                  <a:moveTo>
                    <a:pt x="49" y="331"/>
                  </a:moveTo>
                  <a:lnTo>
                    <a:pt x="143" y="331"/>
                  </a:lnTo>
                  <a:lnTo>
                    <a:pt x="143" y="331"/>
                  </a:lnTo>
                  <a:lnTo>
                    <a:pt x="163" y="330"/>
                  </a:lnTo>
                  <a:lnTo>
                    <a:pt x="177" y="328"/>
                  </a:lnTo>
                  <a:lnTo>
                    <a:pt x="177" y="328"/>
                  </a:lnTo>
                  <a:lnTo>
                    <a:pt x="184" y="326"/>
                  </a:lnTo>
                  <a:lnTo>
                    <a:pt x="192" y="324"/>
                  </a:lnTo>
                  <a:lnTo>
                    <a:pt x="198" y="322"/>
                  </a:lnTo>
                  <a:lnTo>
                    <a:pt x="205" y="319"/>
                  </a:lnTo>
                  <a:lnTo>
                    <a:pt x="205" y="319"/>
                  </a:lnTo>
                  <a:lnTo>
                    <a:pt x="210" y="314"/>
                  </a:lnTo>
                  <a:lnTo>
                    <a:pt x="216" y="310"/>
                  </a:lnTo>
                  <a:lnTo>
                    <a:pt x="220" y="303"/>
                  </a:lnTo>
                  <a:lnTo>
                    <a:pt x="223" y="298"/>
                  </a:lnTo>
                  <a:lnTo>
                    <a:pt x="223" y="298"/>
                  </a:lnTo>
                  <a:lnTo>
                    <a:pt x="227" y="290"/>
                  </a:lnTo>
                  <a:lnTo>
                    <a:pt x="229" y="283"/>
                  </a:lnTo>
                  <a:lnTo>
                    <a:pt x="231" y="275"/>
                  </a:lnTo>
                  <a:lnTo>
                    <a:pt x="231" y="266"/>
                  </a:lnTo>
                  <a:lnTo>
                    <a:pt x="231" y="266"/>
                  </a:lnTo>
                  <a:lnTo>
                    <a:pt x="231" y="255"/>
                  </a:lnTo>
                  <a:lnTo>
                    <a:pt x="229" y="247"/>
                  </a:lnTo>
                  <a:lnTo>
                    <a:pt x="226" y="238"/>
                  </a:lnTo>
                  <a:lnTo>
                    <a:pt x="220" y="229"/>
                  </a:lnTo>
                  <a:lnTo>
                    <a:pt x="220" y="229"/>
                  </a:lnTo>
                  <a:lnTo>
                    <a:pt x="215" y="223"/>
                  </a:lnTo>
                  <a:lnTo>
                    <a:pt x="208" y="216"/>
                  </a:lnTo>
                  <a:lnTo>
                    <a:pt x="199" y="212"/>
                  </a:lnTo>
                  <a:lnTo>
                    <a:pt x="191" y="208"/>
                  </a:lnTo>
                  <a:lnTo>
                    <a:pt x="191" y="208"/>
                  </a:lnTo>
                  <a:lnTo>
                    <a:pt x="180" y="205"/>
                  </a:lnTo>
                  <a:lnTo>
                    <a:pt x="168" y="203"/>
                  </a:lnTo>
                  <a:lnTo>
                    <a:pt x="153" y="202"/>
                  </a:lnTo>
                  <a:lnTo>
                    <a:pt x="136" y="202"/>
                  </a:lnTo>
                  <a:lnTo>
                    <a:pt x="49" y="202"/>
                  </a:lnTo>
                  <a:lnTo>
                    <a:pt x="49" y="3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7" name="Freeform 187"/>
            <p:cNvSpPr>
              <a:spLocks noEditPoints="1"/>
            </p:cNvSpPr>
            <p:nvPr userDrawn="1"/>
          </p:nvSpPr>
          <p:spPr bwMode="auto">
            <a:xfrm>
              <a:off x="2830513" y="2714626"/>
              <a:ext cx="1398588" cy="222250"/>
            </a:xfrm>
            <a:custGeom>
              <a:avLst/>
              <a:gdLst>
                <a:gd name="T0" fmla="*/ 7003 w 7046"/>
                <a:gd name="T1" fmla="*/ 44 h 1126"/>
                <a:gd name="T2" fmla="*/ 7003 w 7046"/>
                <a:gd name="T3" fmla="*/ 1083 h 1126"/>
                <a:gd name="T4" fmla="*/ 44 w 7046"/>
                <a:gd name="T5" fmla="*/ 1083 h 1126"/>
                <a:gd name="T6" fmla="*/ 44 w 7046"/>
                <a:gd name="T7" fmla="*/ 44 h 1126"/>
                <a:gd name="T8" fmla="*/ 7003 w 7046"/>
                <a:gd name="T9" fmla="*/ 44 h 1126"/>
                <a:gd name="T10" fmla="*/ 7046 w 7046"/>
                <a:gd name="T11" fmla="*/ 0 h 1126"/>
                <a:gd name="T12" fmla="*/ 0 w 7046"/>
                <a:gd name="T13" fmla="*/ 0 h 1126"/>
                <a:gd name="T14" fmla="*/ 0 w 7046"/>
                <a:gd name="T15" fmla="*/ 1126 h 1126"/>
                <a:gd name="T16" fmla="*/ 7046 w 7046"/>
                <a:gd name="T17" fmla="*/ 1126 h 1126"/>
                <a:gd name="T18" fmla="*/ 7046 w 7046"/>
                <a:gd name="T19" fmla="*/ 0 h 1126"/>
                <a:gd name="T20" fmla="*/ 7046 w 7046"/>
                <a:gd name="T21" fmla="*/ 0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46" h="1126">
                  <a:moveTo>
                    <a:pt x="7003" y="44"/>
                  </a:moveTo>
                  <a:lnTo>
                    <a:pt x="7003" y="1083"/>
                  </a:lnTo>
                  <a:lnTo>
                    <a:pt x="44" y="1083"/>
                  </a:lnTo>
                  <a:lnTo>
                    <a:pt x="44" y="44"/>
                  </a:lnTo>
                  <a:lnTo>
                    <a:pt x="7003" y="44"/>
                  </a:lnTo>
                  <a:close/>
                  <a:moveTo>
                    <a:pt x="7046" y="0"/>
                  </a:moveTo>
                  <a:lnTo>
                    <a:pt x="0" y="0"/>
                  </a:lnTo>
                  <a:lnTo>
                    <a:pt x="0" y="1126"/>
                  </a:lnTo>
                  <a:lnTo>
                    <a:pt x="7046" y="1126"/>
                  </a:lnTo>
                  <a:lnTo>
                    <a:pt x="7046" y="0"/>
                  </a:lnTo>
                  <a:lnTo>
                    <a:pt x="70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</p:grpSp>
      <p:sp>
        <p:nvSpPr>
          <p:cNvPr id="58" name="Text Box 23"/>
          <p:cNvSpPr txBox="1">
            <a:spLocks noChangeArrowheads="1"/>
          </p:cNvSpPr>
          <p:nvPr userDrawn="1"/>
        </p:nvSpPr>
        <p:spPr bwMode="auto">
          <a:xfrm>
            <a:off x="331722" y="6359829"/>
            <a:ext cx="4719213" cy="220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F7B100"/>
              </a:buClr>
              <a:buFont typeface="Wingdings" pitchFamily="2" charset="2"/>
              <a:buNone/>
              <a:defRPr/>
            </a:pPr>
            <a:r>
              <a:rPr lang="fr-FR" sz="800" b="0" cap="all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RTA COLOMBIA</a:t>
            </a:r>
          </a:p>
          <a:p>
            <a:pPr eaLnBrk="1" hangingPunct="1">
              <a:buClr>
                <a:srgbClr val="F7B100"/>
              </a:buClr>
              <a:buFont typeface="Wingdings" pitchFamily="2" charset="2"/>
              <a:buNone/>
              <a:defRPr/>
            </a:pPr>
            <a:r>
              <a:rPr lang="es-CO" sz="800" b="0" cap="all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Andrés GARCIA</a:t>
            </a:r>
            <a:r>
              <a:rPr lang="es-CO" sz="800" b="0" cap="all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s-CO" sz="800" b="0" cap="all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SaNTIAGO</a:t>
            </a:r>
            <a:r>
              <a:rPr lang="es-CO" sz="800" b="0" cap="all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GÖMEZ / DANIEL SALDARRIAGA</a:t>
            </a:r>
            <a:endParaRPr lang="fr-FR" sz="800" b="0" cap="all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 Box 23"/>
          <p:cNvSpPr txBox="1">
            <a:spLocks noChangeArrowheads="1"/>
          </p:cNvSpPr>
          <p:nvPr userDrawn="1"/>
        </p:nvSpPr>
        <p:spPr bwMode="auto">
          <a:xfrm>
            <a:off x="5239810" y="6359829"/>
            <a:ext cx="1125631" cy="220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F7B100"/>
              </a:buClr>
              <a:buFont typeface="Wingdings" pitchFamily="2" charset="2"/>
              <a:buNone/>
              <a:defRPr/>
            </a:pPr>
            <a:r>
              <a:rPr lang="fr-FR" sz="800" b="0" cap="all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fr-FR" sz="800" b="0" cap="all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/2018</a:t>
            </a:r>
          </a:p>
        </p:txBody>
      </p:sp>
      <p:sp>
        <p:nvSpPr>
          <p:cNvPr id="2" name="MSIPCMContentMarking" descr="{&quot;HashCode&quot;:-424964394,&quot;Placement&quot;:&quot;Footer&quot;,&quot;Top&quot;:520.3781,&quot;Left&quot;:874.774353,&quot;SlideWidth&quot;:960,&quot;SlideHeight&quot;:540}">
            <a:extLst>
              <a:ext uri="{FF2B5EF4-FFF2-40B4-BE49-F238E27FC236}">
                <a16:creationId xmlns:a16="http://schemas.microsoft.com/office/drawing/2014/main" id="{36BBF2CA-CD4C-4B8D-BEEE-7C9E9662273F}"/>
              </a:ext>
            </a:extLst>
          </p:cNvPr>
          <p:cNvSpPr txBox="1"/>
          <p:nvPr userDrawn="1"/>
        </p:nvSpPr>
        <p:spPr>
          <a:xfrm>
            <a:off x="11109634" y="6608802"/>
            <a:ext cx="1082366" cy="2491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s-AR" sz="1000" b="0">
                <a:solidFill>
                  <a:srgbClr val="000000"/>
                </a:solidFill>
                <a:latin typeface="Arial" panose="020B0604020202020204" pitchFamily="34" charset="0"/>
              </a:rPr>
              <a:t>Confidential C</a:t>
            </a:r>
            <a:endParaRPr lang="es-AR" sz="1000" b="0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728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54" r:id="rId2"/>
    <p:sldLayoutId id="2147484051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9pPr>
    </p:titleStyle>
    <p:bodyStyle>
      <a:lvl1pPr marL="257175" indent="-257175" algn="l" rtl="0" eaLnBrk="1" fontAlgn="base" hangingPunct="1">
        <a:spcBef>
          <a:spcPct val="35000"/>
        </a:spcBef>
        <a:spcAft>
          <a:spcPct val="0"/>
        </a:spcAft>
        <a:buClr>
          <a:srgbClr val="F7B100"/>
        </a:buClr>
        <a:buFont typeface="Wingdings" pitchFamily="2" charset="2"/>
        <a:buChar char="§"/>
        <a:defRPr sz="1500" b="1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30000"/>
        </a:spcBef>
        <a:spcAft>
          <a:spcPct val="0"/>
        </a:spcAft>
        <a:buClr>
          <a:srgbClr val="F7B100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35000"/>
        </a:spcBef>
        <a:spcAft>
          <a:spcPct val="0"/>
        </a:spcAft>
        <a:buFont typeface="Wingdings" pitchFamily="2" charset="2"/>
        <a:buChar char="§"/>
        <a:defRPr sz="11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40000"/>
        </a:spcBef>
        <a:spcAft>
          <a:spcPct val="0"/>
        </a:spcAft>
        <a:buFont typeface="Wingdings" pitchFamily="2" charset="2"/>
        <a:buChar char="§"/>
        <a:defRPr sz="8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neighborhoods_in_Seattle" TargetMode="External"/><Relationship Id="rId2" Type="http://schemas.openxmlformats.org/officeDocument/2006/relationships/hyperlink" Target="https://www.statista.com/statistics/205618/per-capita-income-in-the-top-20-most-populated-cities-in-the-us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354DF0D-C138-4E79-87E0-22DB0099E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301437"/>
            <a:ext cx="8361229" cy="2098226"/>
          </a:xfrm>
        </p:spPr>
        <p:txBody>
          <a:bodyPr>
            <a:normAutofit/>
          </a:bodyPr>
          <a:lstStyle/>
          <a:p>
            <a:r>
              <a:rPr lang="en-US" sz="4000" cap="none" dirty="0"/>
              <a:t>Find the Best City and Neighborhood to set a Bakery Shop business in the U.S.</a:t>
            </a:r>
            <a:endParaRPr lang="es-AR" sz="4000" cap="non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FFCDEF0-4B60-469A-8F2D-2D96A7A7B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4408" y="3601013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/>
              <a:t>Applied Data Science Capstone Project IBM/Coursera¶</a:t>
            </a:r>
            <a:endParaRPr lang="es-AR" dirty="0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C1D3E959-2E66-4C2E-A155-098B7345D61C}"/>
              </a:ext>
            </a:extLst>
          </p:cNvPr>
          <p:cNvSpPr txBox="1">
            <a:spLocks/>
          </p:cNvSpPr>
          <p:nvPr/>
        </p:nvSpPr>
        <p:spPr>
          <a:xfrm>
            <a:off x="2685919" y="4542196"/>
            <a:ext cx="6831673" cy="108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by</a:t>
            </a:r>
          </a:p>
          <a:p>
            <a:r>
              <a:rPr lang="en-US" dirty="0"/>
              <a:t>Federico Sarrailh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99030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Lupa">
            <a:extLst>
              <a:ext uri="{FF2B5EF4-FFF2-40B4-BE49-F238E27FC236}">
                <a16:creationId xmlns:a16="http://schemas.microsoft.com/office/drawing/2014/main" id="{DEA28EDA-076D-4120-96C2-E3ECF6AD5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6596" y="1401891"/>
            <a:ext cx="1535840" cy="1535840"/>
          </a:xfrm>
          <a:prstGeom prst="rect">
            <a:avLst/>
          </a:prstGeom>
        </p:spPr>
      </p:pic>
      <p:sp>
        <p:nvSpPr>
          <p:cNvPr id="4" name="Titre 2">
            <a:extLst>
              <a:ext uri="{FF2B5EF4-FFF2-40B4-BE49-F238E27FC236}">
                <a16:creationId xmlns:a16="http://schemas.microsoft.com/office/drawing/2014/main" id="{6ECBD3ED-BE32-480A-8E6D-6499A534D439}"/>
              </a:ext>
            </a:extLst>
          </p:cNvPr>
          <p:cNvSpPr txBox="1">
            <a:spLocks/>
          </p:cNvSpPr>
          <p:nvPr/>
        </p:nvSpPr>
        <p:spPr>
          <a:xfrm>
            <a:off x="1164473" y="1203305"/>
            <a:ext cx="11234561" cy="345157"/>
          </a:xfrm>
          <a:prstGeom prst="rect">
            <a:avLst/>
          </a:prstGeom>
        </p:spPr>
        <p:txBody>
          <a:bodyPr lIns="0" tIns="0" rIns="0" bIns="0"/>
          <a:lstStyle>
            <a:defPPr>
              <a:defRPr lang="fr-FR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 cap="all" baseline="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5943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131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320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509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s-CO" sz="16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MS PGothic" pitchFamily="34" charset="-128"/>
                <a:cs typeface="Arial" charset="0"/>
              </a:rPr>
              <a:t> SAN FRANCISCO AND POTENTIAL NEIGHBORHOODS</a:t>
            </a:r>
            <a:endParaRPr kumimoji="0" lang="en-GB" sz="1600" b="1" i="0" u="none" strike="noStrike" kern="1200" cap="all" spc="0" normalizeH="0" baseline="0" noProof="0" dirty="0">
              <a:ln>
                <a:noFill/>
              </a:ln>
              <a:solidFill>
                <a:srgbClr val="FFCC33"/>
              </a:solidFill>
              <a:effectLst/>
              <a:uLnTx/>
              <a:uFillTx/>
              <a:latin typeface="Arial Narrow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14B79454-6351-44BB-B4B5-2C6A8C269C61}"/>
              </a:ext>
            </a:extLst>
          </p:cNvPr>
          <p:cNvSpPr txBox="1">
            <a:spLocks/>
          </p:cNvSpPr>
          <p:nvPr/>
        </p:nvSpPr>
        <p:spPr>
          <a:xfrm>
            <a:off x="960967" y="245210"/>
            <a:ext cx="11231033" cy="215900"/>
          </a:xfrm>
          <a:prstGeom prst="rect">
            <a:avLst/>
          </a:prstGeom>
        </p:spPr>
        <p:txBody>
          <a:bodyPr lIns="0" tIns="0" rIns="0" bIns="0"/>
          <a:lstStyle>
            <a:defPPr>
              <a:defRPr lang="fr-FR"/>
            </a:defPPr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None/>
              <a:defRPr lang="fr-FR" sz="1600" b="1" kern="1200" cap="all" baseline="0" noProof="1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457189" indent="-214313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377" indent="-171450" algn="l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566" indent="-171450" algn="l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754" indent="-171450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5943" indent="-171450" algn="l" defTabSz="914377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131" indent="-171450" algn="l" defTabSz="914377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320" indent="-171450" algn="l" defTabSz="914377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509" indent="-171450" algn="l" defTabSz="914377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s-ES" sz="1600" b="1" i="0" u="none" strike="noStrike" kern="1200" cap="all" spc="0" normalizeH="0" baseline="0" noProof="1">
                <a:ln>
                  <a:noFill/>
                </a:ln>
                <a:solidFill>
                  <a:srgbClr val="FFD661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Arial" charset="0"/>
              </a:rPr>
              <a:t>5. Discussion and conclusion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2FF51D5-F1A1-46A4-872C-3901F782001D}"/>
              </a:ext>
            </a:extLst>
          </p:cNvPr>
          <p:cNvSpPr txBox="1"/>
          <p:nvPr/>
        </p:nvSpPr>
        <p:spPr>
          <a:xfrm>
            <a:off x="1519389" y="1754313"/>
            <a:ext cx="23559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CLOSER</a:t>
            </a:r>
          </a:p>
          <a:p>
            <a:pPr algn="ctr"/>
            <a:r>
              <a:rPr lang="en-US" sz="1050" b="1" dirty="0"/>
              <a:t>LOOK</a:t>
            </a:r>
            <a:endParaRPr lang="es-AR"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3778E89-CF28-4698-AA85-9BA8C95CA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668" y="1548462"/>
            <a:ext cx="6761977" cy="406796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0CB1E7C-0D30-4886-98C0-473A2C991EC3}"/>
              </a:ext>
            </a:extLst>
          </p:cNvPr>
          <p:cNvSpPr txBox="1"/>
          <p:nvPr/>
        </p:nvSpPr>
        <p:spPr>
          <a:xfrm>
            <a:off x="1534925" y="2868423"/>
            <a:ext cx="2340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check if any bakeries or coffee shops in the neighborhoods within the rectangles?</a:t>
            </a:r>
            <a:endParaRPr lang="es-AR" sz="2400" dirty="0"/>
          </a:p>
        </p:txBody>
      </p:sp>
      <p:sp>
        <p:nvSpPr>
          <p:cNvPr id="15" name="Cuadro de texto 162">
            <a:extLst>
              <a:ext uri="{FF2B5EF4-FFF2-40B4-BE49-F238E27FC236}">
                <a16:creationId xmlns:a16="http://schemas.microsoft.com/office/drawing/2014/main" id="{8A250739-9F66-4458-90BF-E63E964F85FE}"/>
              </a:ext>
            </a:extLst>
          </p:cNvPr>
          <p:cNvSpPr txBox="1"/>
          <p:nvPr/>
        </p:nvSpPr>
        <p:spPr>
          <a:xfrm>
            <a:off x="6596650" y="2633770"/>
            <a:ext cx="370205" cy="7105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kern="1800">
                <a:ln>
                  <a:noFill/>
                </a:ln>
                <a:solidFill>
                  <a:srgbClr val="5EF8E6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</a:t>
            </a:r>
            <a:endParaRPr lang="es-A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Cuadro de texto 163">
            <a:extLst>
              <a:ext uri="{FF2B5EF4-FFF2-40B4-BE49-F238E27FC236}">
                <a16:creationId xmlns:a16="http://schemas.microsoft.com/office/drawing/2014/main" id="{DB81519C-EB5C-42BD-B38B-8805A7472D68}"/>
              </a:ext>
            </a:extLst>
          </p:cNvPr>
          <p:cNvSpPr txBox="1"/>
          <p:nvPr/>
        </p:nvSpPr>
        <p:spPr>
          <a:xfrm>
            <a:off x="5643478" y="4348158"/>
            <a:ext cx="370205" cy="7105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kern="1800" dirty="0">
                <a:ln>
                  <a:noFill/>
                </a:ln>
                <a:solidFill>
                  <a:srgbClr val="7030A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endParaRPr lang="es-A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Cuadro de texto 164">
            <a:extLst>
              <a:ext uri="{FF2B5EF4-FFF2-40B4-BE49-F238E27FC236}">
                <a16:creationId xmlns:a16="http://schemas.microsoft.com/office/drawing/2014/main" id="{AFD9CC9F-4175-4A5C-A3C7-434A1A51921A}"/>
              </a:ext>
            </a:extLst>
          </p:cNvPr>
          <p:cNvSpPr txBox="1"/>
          <p:nvPr/>
        </p:nvSpPr>
        <p:spPr>
          <a:xfrm>
            <a:off x="4858473" y="4555842"/>
            <a:ext cx="370205" cy="7105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kern="1800">
                <a:ln>
                  <a:noFill/>
                </a:ln>
                <a:solidFill>
                  <a:srgbClr val="7030A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</a:t>
            </a:r>
            <a:endParaRPr lang="es-A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Cuadro de texto 166">
            <a:extLst>
              <a:ext uri="{FF2B5EF4-FFF2-40B4-BE49-F238E27FC236}">
                <a16:creationId xmlns:a16="http://schemas.microsoft.com/office/drawing/2014/main" id="{0163E25B-9B78-4514-B0C4-9BC1D1137FFE}"/>
              </a:ext>
            </a:extLst>
          </p:cNvPr>
          <p:cNvSpPr txBox="1"/>
          <p:nvPr/>
        </p:nvSpPr>
        <p:spPr>
          <a:xfrm>
            <a:off x="5587406" y="5066048"/>
            <a:ext cx="370205" cy="7105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kern="1800" dirty="0">
                <a:ln>
                  <a:noFill/>
                </a:ln>
                <a:solidFill>
                  <a:srgbClr val="5EF8E6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4</a:t>
            </a:r>
            <a:endParaRPr lang="es-A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4106CA2-C6EF-41E1-A820-93F5449C3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1260" y="5058852"/>
            <a:ext cx="384081" cy="438950"/>
          </a:xfrm>
          <a:prstGeom prst="rect">
            <a:avLst/>
          </a:prstGeom>
        </p:spPr>
      </p:pic>
      <p:sp>
        <p:nvSpPr>
          <p:cNvPr id="20" name="Cuadro de texto 167">
            <a:extLst>
              <a:ext uri="{FF2B5EF4-FFF2-40B4-BE49-F238E27FC236}">
                <a16:creationId xmlns:a16="http://schemas.microsoft.com/office/drawing/2014/main" id="{08078B47-33DE-4125-98F5-81B4FD0C437D}"/>
              </a:ext>
            </a:extLst>
          </p:cNvPr>
          <p:cNvSpPr txBox="1"/>
          <p:nvPr/>
        </p:nvSpPr>
        <p:spPr>
          <a:xfrm>
            <a:off x="5499078" y="1717812"/>
            <a:ext cx="370205" cy="7105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kern="1800">
                <a:ln>
                  <a:noFill/>
                </a:ln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</a:t>
            </a:r>
            <a:endParaRPr lang="es-A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Cuadro de texto 168">
            <a:extLst>
              <a:ext uri="{FF2B5EF4-FFF2-40B4-BE49-F238E27FC236}">
                <a16:creationId xmlns:a16="http://schemas.microsoft.com/office/drawing/2014/main" id="{5D3474EC-AED3-4F7D-95C3-5F4A85A773CF}"/>
              </a:ext>
            </a:extLst>
          </p:cNvPr>
          <p:cNvSpPr txBox="1"/>
          <p:nvPr/>
        </p:nvSpPr>
        <p:spPr>
          <a:xfrm>
            <a:off x="7339823" y="2263687"/>
            <a:ext cx="370205" cy="7105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kern="1800">
                <a:ln>
                  <a:noFill/>
                </a:ln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</a:t>
            </a:r>
            <a:endParaRPr lang="es-A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Cuadro de texto 170">
            <a:extLst>
              <a:ext uri="{FF2B5EF4-FFF2-40B4-BE49-F238E27FC236}">
                <a16:creationId xmlns:a16="http://schemas.microsoft.com/office/drawing/2014/main" id="{10B1776A-30AF-4448-B365-84FC7EF87415}"/>
              </a:ext>
            </a:extLst>
          </p:cNvPr>
          <p:cNvSpPr txBox="1"/>
          <p:nvPr/>
        </p:nvSpPr>
        <p:spPr>
          <a:xfrm>
            <a:off x="4550338" y="3936186"/>
            <a:ext cx="370205" cy="7105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kern="1800" dirty="0">
                <a:ln>
                  <a:noFill/>
                </a:ln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</a:t>
            </a:r>
            <a:endParaRPr lang="es-A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Cuadro de texto 169">
            <a:extLst>
              <a:ext uri="{FF2B5EF4-FFF2-40B4-BE49-F238E27FC236}">
                <a16:creationId xmlns:a16="http://schemas.microsoft.com/office/drawing/2014/main" id="{087D5C4D-6ADA-447D-9B24-2CAED62147A5}"/>
              </a:ext>
            </a:extLst>
          </p:cNvPr>
          <p:cNvSpPr txBox="1"/>
          <p:nvPr/>
        </p:nvSpPr>
        <p:spPr>
          <a:xfrm>
            <a:off x="4967647" y="3024806"/>
            <a:ext cx="370205" cy="7105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kern="1800">
                <a:ln>
                  <a:noFill/>
                </a:ln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</a:t>
            </a:r>
            <a:endParaRPr lang="es-A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Cuadro de texto 171">
            <a:extLst>
              <a:ext uri="{FF2B5EF4-FFF2-40B4-BE49-F238E27FC236}">
                <a16:creationId xmlns:a16="http://schemas.microsoft.com/office/drawing/2014/main" id="{E14ECAA6-B0FB-4F53-9954-F13B4910E470}"/>
              </a:ext>
            </a:extLst>
          </p:cNvPr>
          <p:cNvSpPr txBox="1"/>
          <p:nvPr/>
        </p:nvSpPr>
        <p:spPr>
          <a:xfrm>
            <a:off x="6803252" y="4598973"/>
            <a:ext cx="370205" cy="7105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kern="1800">
                <a:ln>
                  <a:noFill/>
                </a:ln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</a:t>
            </a:r>
            <a:endParaRPr lang="es-A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9FF3775-81AE-4C1F-AC4A-C6BED5D3E61A}"/>
              </a:ext>
            </a:extLst>
          </p:cNvPr>
          <p:cNvSpPr txBox="1"/>
          <p:nvPr/>
        </p:nvSpPr>
        <p:spPr>
          <a:xfrm>
            <a:off x="1526712" y="4576284"/>
            <a:ext cx="2355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all" dirty="0"/>
              <a:t>recommendation to the investor</a:t>
            </a:r>
          </a:p>
          <a:p>
            <a:pPr algn="ctr"/>
            <a:r>
              <a:rPr lang="en-US" b="1" dirty="0"/>
              <a:t>Neighborhood 4 : Twin Peaks</a:t>
            </a:r>
            <a:endParaRPr lang="es-AR" sz="2800" dirty="0"/>
          </a:p>
        </p:txBody>
      </p:sp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19E9E9CF-F0C5-4B1E-B0D5-1478ED44F74D}"/>
              </a:ext>
            </a:extLst>
          </p:cNvPr>
          <p:cNvSpPr/>
          <p:nvPr/>
        </p:nvSpPr>
        <p:spPr>
          <a:xfrm>
            <a:off x="2557501" y="4064338"/>
            <a:ext cx="313643" cy="46168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0DB8299-B088-4C61-A84F-7029047256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683" y="4414188"/>
            <a:ext cx="22955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47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654783-CAF0-40CF-9946-B719F6104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pPr algn="just"/>
            <a:r>
              <a:rPr lang="en-US" sz="3400" b="1" dirty="0"/>
              <a:t>Find the Best City and Neighborhood to set a Bakery Shop business in the U.S.</a:t>
            </a:r>
            <a:endParaRPr lang="es-AR" sz="3400" b="1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9EE62E69-0703-47EB-8F27-D194A961C3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1" r="27640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9E1265-9D30-46ED-9AC1-0DF820B3A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639682"/>
            <a:ext cx="6176776" cy="3581400"/>
          </a:xfrm>
        </p:spPr>
        <p:txBody>
          <a:bodyPr>
            <a:normAutofit/>
          </a:bodyPr>
          <a:lstStyle/>
          <a:p>
            <a:r>
              <a:rPr lang="en-US" sz="1700" dirty="0"/>
              <a:t>An investor is trying to find out where to open a Bakery Shop in the United States</a:t>
            </a:r>
          </a:p>
          <a:p>
            <a:r>
              <a:rPr lang="en-US" sz="1700" dirty="0"/>
              <a:t>Find the best city in terms of population and income per capita</a:t>
            </a:r>
          </a:p>
          <a:p>
            <a:r>
              <a:rPr lang="en-US" sz="1700" dirty="0"/>
              <a:t>Must compare neighborhoods and their venues to decide </a:t>
            </a:r>
          </a:p>
          <a:p>
            <a:r>
              <a:rPr lang="en-US" sz="1700" dirty="0"/>
              <a:t>Possible locations should have the less possible of:</a:t>
            </a:r>
          </a:p>
          <a:p>
            <a:pPr marL="630238" indent="-180975">
              <a:buFont typeface="Arial" panose="020B0604020202020204" pitchFamily="34" charset="0"/>
              <a:buChar char="•"/>
            </a:pPr>
            <a:r>
              <a:rPr lang="en-US" sz="1700" dirty="0"/>
              <a:t>Bakeries</a:t>
            </a:r>
          </a:p>
          <a:p>
            <a:pPr marL="630238" indent="-180975">
              <a:buFont typeface="Arial" panose="020B0604020202020204" pitchFamily="34" charset="0"/>
              <a:buChar char="•"/>
            </a:pPr>
            <a:r>
              <a:rPr lang="en-US" sz="1700" dirty="0"/>
              <a:t>Coffee Shops</a:t>
            </a:r>
          </a:p>
          <a:p>
            <a:r>
              <a:rPr lang="en-US" sz="1700" dirty="0"/>
              <a:t>Preference for locations as close to city center as possible</a:t>
            </a:r>
            <a:endParaRPr lang="es-AR" sz="1700" dirty="0"/>
          </a:p>
        </p:txBody>
      </p:sp>
    </p:spTree>
    <p:extLst>
      <p:ext uri="{BB962C8B-B14F-4D97-AF65-F5344CB8AC3E}">
        <p14:creationId xmlns:p14="http://schemas.microsoft.com/office/powerpoint/2010/main" val="737263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2">
            <a:extLst>
              <a:ext uri="{FF2B5EF4-FFF2-40B4-BE49-F238E27FC236}">
                <a16:creationId xmlns:a16="http://schemas.microsoft.com/office/drawing/2014/main" id="{653A1C67-70F0-415F-9D8E-760E4C9AC1D4}"/>
              </a:ext>
            </a:extLst>
          </p:cNvPr>
          <p:cNvSpPr txBox="1">
            <a:spLocks/>
          </p:cNvSpPr>
          <p:nvPr/>
        </p:nvSpPr>
        <p:spPr>
          <a:xfrm>
            <a:off x="957439" y="618843"/>
            <a:ext cx="11234561" cy="345157"/>
          </a:xfrm>
          <a:prstGeom prst="rect">
            <a:avLst/>
          </a:prstGeom>
        </p:spPr>
        <p:txBody>
          <a:bodyPr lIns="0" tIns="0" rIns="0" bIns="0"/>
          <a:lstStyle>
            <a:defPPr>
              <a:defRPr lang="fr-FR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 cap="all" baseline="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5943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131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320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509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s-CO" sz="16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MS PGothic" pitchFamily="34" charset="-128"/>
                <a:cs typeface="Arial" charset="0"/>
              </a:rPr>
              <a:t>2.1 - </a:t>
            </a:r>
            <a:r>
              <a:rPr kumimoji="0" lang="es-CO" sz="1600" b="1" i="0" u="none" strike="noStrike" kern="1200" cap="all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MS PGothic" pitchFamily="34" charset="-128"/>
                <a:cs typeface="Arial" charset="0"/>
              </a:rPr>
              <a:t>description</a:t>
            </a:r>
            <a:endParaRPr kumimoji="0" lang="en-GB" sz="1600" b="1" i="0" u="none" strike="noStrike" kern="1200" cap="all" spc="0" normalizeH="0" baseline="0" noProof="0" dirty="0">
              <a:ln>
                <a:noFill/>
              </a:ln>
              <a:solidFill>
                <a:srgbClr val="FFCC33"/>
              </a:solidFill>
              <a:effectLst/>
              <a:uLnTx/>
              <a:uFillTx/>
              <a:latin typeface="Arial Narrow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E9B3EE8D-29C3-40BF-9C02-7F0509914FB6}"/>
              </a:ext>
            </a:extLst>
          </p:cNvPr>
          <p:cNvSpPr txBox="1">
            <a:spLocks/>
          </p:cNvSpPr>
          <p:nvPr/>
        </p:nvSpPr>
        <p:spPr>
          <a:xfrm>
            <a:off x="960967" y="245210"/>
            <a:ext cx="11231033" cy="215900"/>
          </a:xfrm>
          <a:prstGeom prst="rect">
            <a:avLst/>
          </a:prstGeom>
        </p:spPr>
        <p:txBody>
          <a:bodyPr lIns="0" tIns="0" rIns="0" bIns="0"/>
          <a:lstStyle>
            <a:defPPr>
              <a:defRPr lang="fr-FR"/>
            </a:defPPr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None/>
              <a:defRPr lang="fr-FR" sz="1600" b="1" kern="1200" cap="all" baseline="0" noProof="1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457189" indent="-214313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377" indent="-171450" algn="l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566" indent="-171450" algn="l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754" indent="-171450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5943" indent="-171450" algn="l" defTabSz="914377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131" indent="-171450" algn="l" defTabSz="914377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320" indent="-171450" algn="l" defTabSz="914377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509" indent="-171450" algn="l" defTabSz="914377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s-ES" sz="1600" b="1" i="0" u="none" strike="noStrike" kern="1200" cap="all" spc="0" normalizeH="0" baseline="0" noProof="1">
                <a:ln>
                  <a:noFill/>
                </a:ln>
                <a:solidFill>
                  <a:srgbClr val="FFD661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Arial" charset="0"/>
              </a:rPr>
              <a:t>2. Data description and SOURCES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4BE1E1D-B1E1-4A02-BCCA-AAA8D7471F02}"/>
              </a:ext>
            </a:extLst>
          </p:cNvPr>
          <p:cNvSpPr txBox="1"/>
          <p:nvPr/>
        </p:nvSpPr>
        <p:spPr>
          <a:xfrm>
            <a:off x="1498121" y="1536497"/>
            <a:ext cx="459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FACTORS OF INFLUENCE</a:t>
            </a:r>
            <a:r>
              <a:rPr lang="en-US" dirty="0"/>
              <a:t>:</a:t>
            </a:r>
            <a:endParaRPr lang="es-AR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ADABCBE5-1E60-4D12-83A8-637941877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034" y="3331170"/>
            <a:ext cx="6176776" cy="3581400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dirty="0"/>
              <a:t>top populated US cities with better per capita income, will be obtained by </a:t>
            </a:r>
            <a:r>
              <a:rPr lang="en-US" b="1" dirty="0"/>
              <a:t>web scrapping</a:t>
            </a:r>
            <a:r>
              <a:rPr lang="en-US" dirty="0"/>
              <a:t> </a:t>
            </a:r>
          </a:p>
          <a:p>
            <a:pPr marL="0" lvl="0" indent="0">
              <a:buNone/>
            </a:pPr>
            <a:r>
              <a:rPr lang="pt-BR" sz="1200" b="1" i="1" dirty="0"/>
              <a:t>data link</a:t>
            </a:r>
            <a:r>
              <a:rPr lang="pt-BR" sz="1200" i="1" dirty="0"/>
              <a:t>: </a:t>
            </a:r>
            <a:r>
              <a:rPr lang="pt-BR" sz="1200" u="sng" dirty="0">
                <a:hlinkClick r:id="rId2"/>
              </a:rPr>
              <a:t>https://www.statista.com/statistics/205618/per-capita-income-in-the-top-20-most-populated-cities-in-the-us</a:t>
            </a:r>
            <a:r>
              <a:rPr lang="pt-BR" u="sng" dirty="0">
                <a:hlinkClick r:id="rId2"/>
              </a:rPr>
              <a:t>/</a:t>
            </a:r>
            <a:endParaRPr lang="es-AR" dirty="0"/>
          </a:p>
          <a:p>
            <a:pPr lvl="0"/>
            <a:r>
              <a:rPr lang="en-US" dirty="0"/>
              <a:t>neighborhoods in the chosen cities, will be obtained by </a:t>
            </a:r>
            <a:r>
              <a:rPr lang="en-US" b="1" dirty="0"/>
              <a:t>Wikipedia web scrapping</a:t>
            </a:r>
          </a:p>
          <a:p>
            <a:pPr marL="0" lvl="0" indent="0">
              <a:buNone/>
            </a:pPr>
            <a:r>
              <a:rPr lang="pt-BR" sz="1100" b="1" i="1" dirty="0"/>
              <a:t>data link:</a:t>
            </a:r>
            <a:r>
              <a:rPr lang="pt-BR" sz="1100" dirty="0"/>
              <a:t> </a:t>
            </a:r>
            <a:r>
              <a:rPr lang="pt-BR" sz="1100" u="sng" dirty="0">
                <a:hlinkClick r:id="rId2"/>
              </a:rPr>
              <a:t>https://www.statista.com/statistics/205618/per-capita-income-in-the-top-20-most-populated-cities-in-the-us/</a:t>
            </a:r>
            <a:endParaRPr lang="es-AR" sz="1100" dirty="0"/>
          </a:p>
          <a:p>
            <a:pPr marL="0" indent="0">
              <a:buNone/>
            </a:pPr>
            <a:r>
              <a:rPr lang="pt-BR" sz="1000" b="1" i="1" dirty="0"/>
              <a:t>data link:</a:t>
            </a:r>
            <a:r>
              <a:rPr lang="pt-BR" sz="1000" dirty="0"/>
              <a:t> </a:t>
            </a:r>
            <a:r>
              <a:rPr lang="pt-BR" sz="1000" u="sng" dirty="0">
                <a:hlinkClick r:id="rId3"/>
              </a:rPr>
              <a:t>https://en.wikipedia.org/wiki/List_of_neighborhoods_in_Seattle</a:t>
            </a:r>
            <a:endParaRPr lang="es-AR" sz="1000" dirty="0"/>
          </a:p>
          <a:p>
            <a:pPr lvl="0"/>
            <a:r>
              <a:rPr lang="en-US" dirty="0"/>
              <a:t>cities and neighborhoods location data using </a:t>
            </a:r>
            <a:r>
              <a:rPr lang="en-US" b="1" dirty="0" err="1"/>
              <a:t>Nominatim</a:t>
            </a:r>
            <a:r>
              <a:rPr lang="en-US" b="1" dirty="0"/>
              <a:t> geocoding</a:t>
            </a:r>
            <a:endParaRPr lang="es-AR" dirty="0"/>
          </a:p>
          <a:p>
            <a:pPr lvl="0"/>
            <a:r>
              <a:rPr lang="en-US" dirty="0"/>
              <a:t>venues and their type and location in every neighborhood using </a:t>
            </a:r>
            <a:r>
              <a:rPr lang="en-US" b="1" dirty="0"/>
              <a:t>Foursquare API</a:t>
            </a:r>
            <a:endParaRPr lang="es-AR" dirty="0"/>
          </a:p>
          <a:p>
            <a:pPr lvl="0"/>
            <a:r>
              <a:rPr lang="es-AR" dirty="0" err="1"/>
              <a:t>Representation</a:t>
            </a:r>
            <a:r>
              <a:rPr lang="es-AR" dirty="0"/>
              <a:t> </a:t>
            </a:r>
            <a:r>
              <a:rPr lang="es-AR" dirty="0" err="1"/>
              <a:t>maps</a:t>
            </a:r>
            <a:r>
              <a:rPr lang="es-AR" dirty="0"/>
              <a:t> </a:t>
            </a:r>
            <a:r>
              <a:rPr lang="es-AR" dirty="0" err="1"/>
              <a:t>using</a:t>
            </a:r>
            <a:r>
              <a:rPr lang="es-AR" dirty="0"/>
              <a:t> </a:t>
            </a:r>
            <a:r>
              <a:rPr lang="es-AR" b="1" dirty="0" err="1"/>
              <a:t>Folium</a:t>
            </a:r>
            <a:endParaRPr lang="es-AR" b="1" dirty="0"/>
          </a:p>
          <a:p>
            <a:pPr lvl="0"/>
            <a:r>
              <a:rPr lang="en-US" dirty="0"/>
              <a:t>Representation graphs using </a:t>
            </a:r>
            <a:r>
              <a:rPr lang="en-US" b="1" dirty="0" err="1"/>
              <a:t>Plotly</a:t>
            </a:r>
            <a:r>
              <a:rPr lang="en-US" dirty="0"/>
              <a:t> and </a:t>
            </a:r>
            <a:r>
              <a:rPr lang="en-US" b="1" dirty="0"/>
              <a:t>Matplotlib</a:t>
            </a:r>
            <a:endParaRPr lang="es-AR" b="1" dirty="0"/>
          </a:p>
        </p:txBody>
      </p:sp>
      <p:sp>
        <p:nvSpPr>
          <p:cNvPr id="11" name="Titre 2">
            <a:extLst>
              <a:ext uri="{FF2B5EF4-FFF2-40B4-BE49-F238E27FC236}">
                <a16:creationId xmlns:a16="http://schemas.microsoft.com/office/drawing/2014/main" id="{05EB5A87-2B1D-4544-8AA1-3EA792C31F8F}"/>
              </a:ext>
            </a:extLst>
          </p:cNvPr>
          <p:cNvSpPr txBox="1">
            <a:spLocks/>
          </p:cNvSpPr>
          <p:nvPr/>
        </p:nvSpPr>
        <p:spPr>
          <a:xfrm>
            <a:off x="957437" y="3185172"/>
            <a:ext cx="11234561" cy="345157"/>
          </a:xfrm>
          <a:prstGeom prst="rect">
            <a:avLst/>
          </a:prstGeom>
        </p:spPr>
        <p:txBody>
          <a:bodyPr lIns="0" tIns="0" rIns="0" bIns="0"/>
          <a:lstStyle>
            <a:defPPr>
              <a:defRPr lang="fr-FR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 cap="all" baseline="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5943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131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320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509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s-CO" sz="16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MS PGothic" pitchFamily="34" charset="-128"/>
                <a:cs typeface="Arial" charset="0"/>
              </a:rPr>
              <a:t>2.2- </a:t>
            </a:r>
            <a:r>
              <a:rPr kumimoji="0" lang="es-CO" sz="1600" b="1" i="0" u="none" strike="noStrike" kern="1200" cap="all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MS PGothic" pitchFamily="34" charset="-128"/>
                <a:cs typeface="Arial" charset="0"/>
              </a:rPr>
              <a:t>sources</a:t>
            </a:r>
            <a:endParaRPr kumimoji="0" lang="en-GB" sz="1600" b="1" i="0" u="none" strike="noStrike" kern="1200" cap="all" spc="0" normalizeH="0" baseline="0" noProof="0" dirty="0">
              <a:ln>
                <a:noFill/>
              </a:ln>
              <a:solidFill>
                <a:srgbClr val="FFCC33"/>
              </a:solidFill>
              <a:effectLst/>
              <a:uLnTx/>
              <a:uFillTx/>
              <a:latin typeface="Arial Narrow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8DC190EF-C05A-4E2F-8887-45C68B83635C}"/>
              </a:ext>
            </a:extLst>
          </p:cNvPr>
          <p:cNvSpPr txBox="1">
            <a:spLocks/>
          </p:cNvSpPr>
          <p:nvPr/>
        </p:nvSpPr>
        <p:spPr>
          <a:xfrm>
            <a:off x="4779034" y="748185"/>
            <a:ext cx="6927011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More populated and better income per capita cities in the US</a:t>
            </a:r>
            <a:endParaRPr lang="es-AR" sz="1800" dirty="0"/>
          </a:p>
          <a:p>
            <a:r>
              <a:rPr lang="en-US" sz="1800" dirty="0"/>
              <a:t>Potential competing food venues in each neighborhood</a:t>
            </a:r>
            <a:endParaRPr lang="es-AR" sz="1800" dirty="0"/>
          </a:p>
          <a:p>
            <a:r>
              <a:rPr lang="en-US" sz="1700" dirty="0"/>
              <a:t>Must compare neighborhoods and their venues to decide </a:t>
            </a:r>
          </a:p>
          <a:p>
            <a:r>
              <a:rPr lang="en-US" sz="1800" dirty="0"/>
              <a:t>Any Bakery or </a:t>
            </a:r>
            <a:r>
              <a:rPr lang="en-US" sz="1800" dirty="0" err="1"/>
              <a:t>Cofee</a:t>
            </a:r>
            <a:r>
              <a:rPr lang="en-US" sz="1800" dirty="0"/>
              <a:t> shop in the neighborhoods?</a:t>
            </a:r>
            <a:endParaRPr lang="es-AR" sz="1800" dirty="0"/>
          </a:p>
          <a:p>
            <a:r>
              <a:rPr lang="en-US" sz="1800" dirty="0"/>
              <a:t>Distance of neighborhoods from city center</a:t>
            </a:r>
            <a:endParaRPr lang="es-AR" sz="1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2AC284E-65AC-4565-B0EC-1CFE32AA8C3B}"/>
              </a:ext>
            </a:extLst>
          </p:cNvPr>
          <p:cNvSpPr txBox="1"/>
          <p:nvPr/>
        </p:nvSpPr>
        <p:spPr>
          <a:xfrm>
            <a:off x="1498120" y="4606132"/>
            <a:ext cx="459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Needed to extract / generate</a:t>
            </a:r>
            <a:r>
              <a:rPr lang="en-US" dirty="0"/>
              <a:t>: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40702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2">
            <a:extLst>
              <a:ext uri="{FF2B5EF4-FFF2-40B4-BE49-F238E27FC236}">
                <a16:creationId xmlns:a16="http://schemas.microsoft.com/office/drawing/2014/main" id="{653A1C67-70F0-415F-9D8E-760E4C9AC1D4}"/>
              </a:ext>
            </a:extLst>
          </p:cNvPr>
          <p:cNvSpPr txBox="1">
            <a:spLocks/>
          </p:cNvSpPr>
          <p:nvPr/>
        </p:nvSpPr>
        <p:spPr>
          <a:xfrm>
            <a:off x="957439" y="618843"/>
            <a:ext cx="11234561" cy="345157"/>
          </a:xfrm>
          <a:prstGeom prst="rect">
            <a:avLst/>
          </a:prstGeom>
        </p:spPr>
        <p:txBody>
          <a:bodyPr lIns="0" tIns="0" rIns="0" bIns="0"/>
          <a:lstStyle>
            <a:defPPr>
              <a:defRPr lang="fr-FR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 cap="all" baseline="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5943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131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320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509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s-CO" sz="16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MS PGothic" pitchFamily="34" charset="-128"/>
                <a:cs typeface="Arial" charset="0"/>
              </a:rPr>
              <a:t>3.1.X – PROCEDURE STEPS</a:t>
            </a:r>
            <a:endParaRPr kumimoji="0" lang="en-GB" sz="1600" b="1" i="0" u="none" strike="noStrike" kern="1200" cap="all" spc="0" normalizeH="0" baseline="0" noProof="0" dirty="0">
              <a:ln>
                <a:noFill/>
              </a:ln>
              <a:solidFill>
                <a:srgbClr val="FFCC33"/>
              </a:solidFill>
              <a:effectLst/>
              <a:uLnTx/>
              <a:uFillTx/>
              <a:latin typeface="Arial Narrow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E9B3EE8D-29C3-40BF-9C02-7F0509914FB6}"/>
              </a:ext>
            </a:extLst>
          </p:cNvPr>
          <p:cNvSpPr txBox="1">
            <a:spLocks/>
          </p:cNvSpPr>
          <p:nvPr/>
        </p:nvSpPr>
        <p:spPr>
          <a:xfrm>
            <a:off x="960967" y="245210"/>
            <a:ext cx="11231033" cy="215900"/>
          </a:xfrm>
          <a:prstGeom prst="rect">
            <a:avLst/>
          </a:prstGeom>
        </p:spPr>
        <p:txBody>
          <a:bodyPr lIns="0" tIns="0" rIns="0" bIns="0"/>
          <a:lstStyle>
            <a:defPPr>
              <a:defRPr lang="fr-FR"/>
            </a:defPPr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None/>
              <a:defRPr lang="fr-FR" sz="1600" b="1" kern="1200" cap="all" baseline="0" noProof="1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457189" indent="-214313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377" indent="-171450" algn="l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566" indent="-171450" algn="l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754" indent="-171450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5943" indent="-171450" algn="l" defTabSz="914377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131" indent="-171450" algn="l" defTabSz="914377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320" indent="-171450" algn="l" defTabSz="914377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509" indent="-171450" algn="l" defTabSz="914377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s-ES" sz="1600" b="1" i="0" u="none" strike="noStrike" kern="1200" cap="all" spc="0" normalizeH="0" baseline="0" noProof="1">
                <a:ln>
                  <a:noFill/>
                </a:ln>
                <a:solidFill>
                  <a:srgbClr val="FFD661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Arial" charset="0"/>
              </a:rPr>
              <a:t>3. METHODOLOGY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8DC190EF-C05A-4E2F-8887-45C68B83635C}"/>
              </a:ext>
            </a:extLst>
          </p:cNvPr>
          <p:cNvSpPr txBox="1">
            <a:spLocks/>
          </p:cNvSpPr>
          <p:nvPr/>
        </p:nvSpPr>
        <p:spPr>
          <a:xfrm>
            <a:off x="1303729" y="1162012"/>
            <a:ext cx="5688422" cy="53662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buFont typeface="+mj-lt"/>
              <a:buAutoNum type="romanUcPeriod"/>
            </a:pPr>
            <a:r>
              <a:rPr lang="en-US" sz="1600" dirty="0"/>
              <a:t>Scrapping info about more populated and better income per capita cities</a:t>
            </a:r>
          </a:p>
          <a:p>
            <a:pPr marL="720725" indent="-342900">
              <a:buFont typeface="+mj-lt"/>
              <a:buAutoNum type="alphaLcPeriod"/>
            </a:pPr>
            <a:r>
              <a:rPr lang="en-US" sz="1600" dirty="0"/>
              <a:t>We choose the top 2 for simplification</a:t>
            </a:r>
          </a:p>
          <a:p>
            <a:pPr marL="720725" indent="-342900">
              <a:buFont typeface="+mj-lt"/>
              <a:buAutoNum type="alphaLcPeriod"/>
            </a:pPr>
            <a:r>
              <a:rPr lang="en-US" sz="1600" dirty="0"/>
              <a:t>Individualize each neighborhood </a:t>
            </a:r>
          </a:p>
          <a:p>
            <a:pPr marL="720725" indent="-342900">
              <a:buFont typeface="+mj-lt"/>
              <a:buAutoNum type="alphaLcPeriod"/>
            </a:pPr>
            <a:r>
              <a:rPr lang="en-US" sz="1600" dirty="0"/>
              <a:t>Map representation</a:t>
            </a:r>
          </a:p>
          <a:p>
            <a:pPr marL="400050" indent="-400050">
              <a:buFont typeface="+mj-lt"/>
              <a:buAutoNum type="romanUcPeriod" startAt="2"/>
            </a:pPr>
            <a:endParaRPr lang="es-AR" sz="1600" dirty="0"/>
          </a:p>
          <a:p>
            <a:pPr marL="400050" indent="-400050">
              <a:buFont typeface="+mj-lt"/>
              <a:buAutoNum type="romanUcPeriod" startAt="2"/>
            </a:pPr>
            <a:endParaRPr lang="es-AR" sz="1600" dirty="0"/>
          </a:p>
          <a:p>
            <a:pPr marL="400050" indent="-400050">
              <a:buFont typeface="+mj-lt"/>
              <a:buAutoNum type="romanUcPeriod" startAt="2"/>
            </a:pPr>
            <a:endParaRPr lang="es-AR" sz="1600" dirty="0"/>
          </a:p>
          <a:p>
            <a:pPr marL="400050" indent="-400050">
              <a:buFont typeface="+mj-lt"/>
              <a:buAutoNum type="romanUcPeriod" startAt="2"/>
            </a:pPr>
            <a:endParaRPr lang="es-AR" sz="1600" dirty="0"/>
          </a:p>
          <a:p>
            <a:pPr marL="400050" indent="-400050">
              <a:buFont typeface="+mj-lt"/>
              <a:buAutoNum type="romanUcPeriod" startAt="2"/>
            </a:pPr>
            <a:endParaRPr lang="es-AR" sz="1600" dirty="0"/>
          </a:p>
          <a:p>
            <a:pPr marL="400050" indent="-400050">
              <a:buFont typeface="+mj-lt"/>
              <a:buAutoNum type="romanUcPeriod" startAt="2"/>
            </a:pPr>
            <a:r>
              <a:rPr lang="en-US" sz="1600" dirty="0"/>
              <a:t>Exploring neighborhoods in terms of venues</a:t>
            </a:r>
          </a:p>
          <a:p>
            <a:pPr marL="400050" indent="-400050">
              <a:buFont typeface="+mj-lt"/>
              <a:buAutoNum type="romanUcPeriod" startAt="2"/>
            </a:pPr>
            <a:endParaRPr lang="es-AR" sz="16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391AF5E-79DF-4098-9FC1-9BC6CBD599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24406">
            <a:off x="6516800" y="738936"/>
            <a:ext cx="3415638" cy="104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1A0891A-4EDA-4A2F-BEAD-4CE63C5FFF1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657" y="1936996"/>
            <a:ext cx="2327385" cy="181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BFC79BB-4A61-4E3B-BC33-8970E74EA48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618548" y="583942"/>
            <a:ext cx="1841964" cy="238638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6C287CB-F884-4F64-82AB-B08A53B9F4B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71889" y="4522280"/>
            <a:ext cx="5911367" cy="2003879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20F6668-9BE3-4FD1-A5F9-7815A09F6610}"/>
              </a:ext>
            </a:extLst>
          </p:cNvPr>
          <p:cNvSpPr txBox="1"/>
          <p:nvPr/>
        </p:nvSpPr>
        <p:spPr>
          <a:xfrm>
            <a:off x="7483285" y="3788824"/>
            <a:ext cx="459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San Francisco</a:t>
            </a:r>
            <a:endParaRPr lang="es-AR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828F216-B56B-4883-9B30-1F1548B1F630}"/>
              </a:ext>
            </a:extLst>
          </p:cNvPr>
          <p:cNvSpPr txBox="1"/>
          <p:nvPr/>
        </p:nvSpPr>
        <p:spPr>
          <a:xfrm>
            <a:off x="10090593" y="2962407"/>
            <a:ext cx="459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Seattle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86391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2">
            <a:extLst>
              <a:ext uri="{FF2B5EF4-FFF2-40B4-BE49-F238E27FC236}">
                <a16:creationId xmlns:a16="http://schemas.microsoft.com/office/drawing/2014/main" id="{653A1C67-70F0-415F-9D8E-760E4C9AC1D4}"/>
              </a:ext>
            </a:extLst>
          </p:cNvPr>
          <p:cNvSpPr txBox="1">
            <a:spLocks/>
          </p:cNvSpPr>
          <p:nvPr/>
        </p:nvSpPr>
        <p:spPr>
          <a:xfrm>
            <a:off x="957439" y="618843"/>
            <a:ext cx="11234561" cy="345157"/>
          </a:xfrm>
          <a:prstGeom prst="rect">
            <a:avLst/>
          </a:prstGeom>
        </p:spPr>
        <p:txBody>
          <a:bodyPr lIns="0" tIns="0" rIns="0" bIns="0"/>
          <a:lstStyle>
            <a:defPPr>
              <a:defRPr lang="fr-FR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 cap="all" baseline="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5943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131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320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509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s-CO" sz="16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MS PGothic" pitchFamily="34" charset="-128"/>
                <a:cs typeface="Arial" charset="0"/>
              </a:rPr>
              <a:t>3.1.x – PROCEDURE STEPS</a:t>
            </a:r>
            <a:endParaRPr kumimoji="0" lang="en-GB" sz="1600" b="1" i="0" u="none" strike="noStrike" kern="1200" cap="all" spc="0" normalizeH="0" baseline="0" noProof="0" dirty="0">
              <a:ln>
                <a:noFill/>
              </a:ln>
              <a:solidFill>
                <a:srgbClr val="FFCC33"/>
              </a:solidFill>
              <a:effectLst/>
              <a:uLnTx/>
              <a:uFillTx/>
              <a:latin typeface="Arial Narrow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E9B3EE8D-29C3-40BF-9C02-7F0509914FB6}"/>
              </a:ext>
            </a:extLst>
          </p:cNvPr>
          <p:cNvSpPr txBox="1">
            <a:spLocks/>
          </p:cNvSpPr>
          <p:nvPr/>
        </p:nvSpPr>
        <p:spPr>
          <a:xfrm>
            <a:off x="960967" y="245210"/>
            <a:ext cx="11231033" cy="215900"/>
          </a:xfrm>
          <a:prstGeom prst="rect">
            <a:avLst/>
          </a:prstGeom>
        </p:spPr>
        <p:txBody>
          <a:bodyPr lIns="0" tIns="0" rIns="0" bIns="0"/>
          <a:lstStyle>
            <a:defPPr>
              <a:defRPr lang="fr-FR"/>
            </a:defPPr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None/>
              <a:defRPr lang="fr-FR" sz="1600" b="1" kern="1200" cap="all" baseline="0" noProof="1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457189" indent="-214313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377" indent="-171450" algn="l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566" indent="-171450" algn="l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754" indent="-171450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5943" indent="-171450" algn="l" defTabSz="914377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131" indent="-171450" algn="l" defTabSz="914377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320" indent="-171450" algn="l" defTabSz="914377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509" indent="-171450" algn="l" defTabSz="914377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s-ES" sz="1600" b="1" i="0" u="none" strike="noStrike" kern="1200" cap="all" spc="0" normalizeH="0" baseline="0" noProof="1">
                <a:ln>
                  <a:noFill/>
                </a:ln>
                <a:solidFill>
                  <a:srgbClr val="FFD661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Arial" charset="0"/>
              </a:rPr>
              <a:t>3. METHODOLOGY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8DC190EF-C05A-4E2F-8887-45C68B83635C}"/>
              </a:ext>
            </a:extLst>
          </p:cNvPr>
          <p:cNvSpPr txBox="1">
            <a:spLocks/>
          </p:cNvSpPr>
          <p:nvPr/>
        </p:nvSpPr>
        <p:spPr>
          <a:xfrm>
            <a:off x="1303729" y="1162012"/>
            <a:ext cx="7693268" cy="53662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buFont typeface="+mj-lt"/>
              <a:buAutoNum type="romanUcPeriod" startAt="3"/>
            </a:pPr>
            <a:r>
              <a:rPr lang="en-US" sz="1600" dirty="0"/>
              <a:t>Normalization and grouping by venues data</a:t>
            </a:r>
          </a:p>
          <a:p>
            <a:pPr marL="400050" indent="-400050">
              <a:buFont typeface="+mj-lt"/>
              <a:buAutoNum type="romanUcPeriod" startAt="3"/>
            </a:pPr>
            <a:endParaRPr lang="es-AR" sz="1600" dirty="0"/>
          </a:p>
          <a:p>
            <a:pPr marL="400050" indent="-400050">
              <a:buFont typeface="+mj-lt"/>
              <a:buAutoNum type="romanUcPeriod" startAt="3"/>
            </a:pPr>
            <a:endParaRPr lang="es-AR" sz="1600" dirty="0"/>
          </a:p>
          <a:p>
            <a:pPr marL="400050" indent="-400050">
              <a:buFont typeface="+mj-lt"/>
              <a:buAutoNum type="romanUcPeriod" startAt="3"/>
            </a:pPr>
            <a:endParaRPr lang="es-AR" sz="1600" dirty="0"/>
          </a:p>
          <a:p>
            <a:pPr marL="400050" indent="-400050">
              <a:buFont typeface="+mj-lt"/>
              <a:buAutoNum type="romanUcPeriod" startAt="3"/>
            </a:pPr>
            <a:endParaRPr lang="es-AR" sz="1600" dirty="0"/>
          </a:p>
          <a:p>
            <a:pPr marL="400050" indent="-400050">
              <a:buFont typeface="+mj-lt"/>
              <a:buAutoNum type="romanUcPeriod" startAt="3"/>
            </a:pPr>
            <a:endParaRPr lang="es-AR" sz="1600" dirty="0"/>
          </a:p>
          <a:p>
            <a:pPr marL="400050" indent="-400050">
              <a:buFont typeface="+mj-lt"/>
              <a:buAutoNum type="romanUcPeriod" startAt="3"/>
            </a:pPr>
            <a:endParaRPr lang="es-AR" sz="1600" dirty="0"/>
          </a:p>
          <a:p>
            <a:pPr marL="400050" indent="-400050">
              <a:buFont typeface="+mj-lt"/>
              <a:buAutoNum type="romanUcPeriod" startAt="3"/>
            </a:pPr>
            <a:endParaRPr lang="es-AR" sz="1600" dirty="0"/>
          </a:p>
          <a:p>
            <a:pPr marL="400050" indent="-400050">
              <a:buFont typeface="+mj-lt"/>
              <a:buAutoNum type="romanUcPeriod" startAt="3"/>
            </a:pPr>
            <a:endParaRPr lang="es-AR" sz="1600" dirty="0"/>
          </a:p>
          <a:p>
            <a:pPr marL="400050" indent="-400050">
              <a:buFont typeface="+mj-lt"/>
              <a:buAutoNum type="romanUcPeriod" startAt="3"/>
            </a:pPr>
            <a:r>
              <a:rPr lang="en-US" sz="1600" dirty="0"/>
              <a:t>Clustering the neighborhoods through a ML model</a:t>
            </a:r>
          </a:p>
          <a:p>
            <a:pPr marL="400050" indent="-400050">
              <a:buFont typeface="+mj-lt"/>
              <a:buAutoNum type="romanUcPeriod" startAt="3"/>
            </a:pPr>
            <a:endParaRPr lang="en-US" sz="1600" dirty="0"/>
          </a:p>
          <a:p>
            <a:pPr marL="400050" indent="-400050">
              <a:buFont typeface="+mj-lt"/>
              <a:buAutoNum type="romanUcPeriod" startAt="3"/>
            </a:pPr>
            <a:endParaRPr lang="en-US" sz="1600" dirty="0"/>
          </a:p>
          <a:p>
            <a:pPr marL="400050" indent="-400050">
              <a:buFont typeface="+mj-lt"/>
              <a:buAutoNum type="romanUcPeriod" startAt="3"/>
            </a:pPr>
            <a:endParaRPr lang="en-US" sz="1600" dirty="0"/>
          </a:p>
          <a:p>
            <a:pPr marL="400050" indent="-400050">
              <a:buFont typeface="+mj-lt"/>
              <a:buAutoNum type="romanUcPeriod" startAt="3"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AEBB372-EA68-413A-83B0-8C9F54B1EE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20555223">
            <a:off x="6541279" y="467094"/>
            <a:ext cx="3177926" cy="99381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34D29C4-EAC9-4641-8834-3A7D6EE9E3F8}"/>
              </a:ext>
            </a:extLst>
          </p:cNvPr>
          <p:cNvSpPr txBox="1"/>
          <p:nvPr/>
        </p:nvSpPr>
        <p:spPr>
          <a:xfrm rot="20511068">
            <a:off x="6673953" y="1613615"/>
            <a:ext cx="1975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err="1"/>
              <a:t>One-hot</a:t>
            </a:r>
            <a:r>
              <a:rPr lang="es-MX" sz="1200" dirty="0"/>
              <a:t> </a:t>
            </a:r>
            <a:r>
              <a:rPr lang="es-MX" sz="1200" dirty="0" err="1"/>
              <a:t>encoding</a:t>
            </a:r>
            <a:endParaRPr lang="es-AR" sz="12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EA0DF89-93FB-4224-AC7D-FA36B779A1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785028" y="918143"/>
            <a:ext cx="1252765" cy="137572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5569F28-384E-479E-B938-3B626CDB085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179071" y="645521"/>
            <a:ext cx="1378519" cy="139739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8B25CCB-F1FF-42F8-8725-D7E65576D2B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779699" y="2342218"/>
            <a:ext cx="6277681" cy="2031374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78D84178-8430-4F41-9194-DD124E4BE038}"/>
              </a:ext>
            </a:extLst>
          </p:cNvPr>
          <p:cNvSpPr txBox="1"/>
          <p:nvPr/>
        </p:nvSpPr>
        <p:spPr>
          <a:xfrm rot="20511068">
            <a:off x="1370626" y="5180951"/>
            <a:ext cx="1975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k- </a:t>
            </a:r>
            <a:r>
              <a:rPr lang="es-MX" sz="1200" dirty="0" err="1"/>
              <a:t>means</a:t>
            </a:r>
            <a:r>
              <a:rPr lang="es-MX" sz="1200" dirty="0"/>
              <a:t> </a:t>
            </a:r>
            <a:r>
              <a:rPr lang="es-MX" sz="1200" dirty="0" err="1"/>
              <a:t>algorithm</a:t>
            </a:r>
            <a:endParaRPr lang="es-AR" sz="12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14FE5A21-DD6C-49FA-B3E0-C4BBD2EA020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393" y="5151504"/>
            <a:ext cx="3177252" cy="1206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0975BC4-CB29-4A46-8E87-8433600CD398}"/>
              </a:ext>
            </a:extLst>
          </p:cNvPr>
          <p:cNvPicPr/>
          <p:nvPr/>
        </p:nvPicPr>
        <p:blipFill rotWithShape="1">
          <a:blip r:embed="rId7"/>
          <a:srcRect r="55860"/>
          <a:stretch/>
        </p:blipFill>
        <p:spPr>
          <a:xfrm>
            <a:off x="6792437" y="4619021"/>
            <a:ext cx="2724958" cy="2208530"/>
          </a:xfrm>
          <a:prstGeom prst="rect">
            <a:avLst/>
          </a:prstGeom>
        </p:spPr>
      </p:pic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B91F868E-AD51-45B5-927F-60C39FE9E853}"/>
              </a:ext>
            </a:extLst>
          </p:cNvPr>
          <p:cNvCxnSpPr/>
          <p:nvPr/>
        </p:nvCxnSpPr>
        <p:spPr>
          <a:xfrm>
            <a:off x="8714389" y="4558636"/>
            <a:ext cx="0" cy="432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7AC63DF3-89DF-4F67-8263-AE1CFAA16562}"/>
              </a:ext>
            </a:extLst>
          </p:cNvPr>
          <p:cNvCxnSpPr/>
          <p:nvPr/>
        </p:nvCxnSpPr>
        <p:spPr>
          <a:xfrm>
            <a:off x="8694511" y="4554747"/>
            <a:ext cx="132340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EBF0CD4A-211C-4929-AB04-0F2E4A0786F7}"/>
              </a:ext>
            </a:extLst>
          </p:cNvPr>
          <p:cNvCxnSpPr/>
          <p:nvPr/>
        </p:nvCxnSpPr>
        <p:spPr>
          <a:xfrm>
            <a:off x="10016602" y="4575891"/>
            <a:ext cx="0" cy="15561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18B9B30-526F-4D5B-B0B4-4FCB31065338}"/>
              </a:ext>
            </a:extLst>
          </p:cNvPr>
          <p:cNvSpPr txBox="1"/>
          <p:nvPr/>
        </p:nvSpPr>
        <p:spPr>
          <a:xfrm>
            <a:off x="9902175" y="4742370"/>
            <a:ext cx="193231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dirty="0" err="1"/>
              <a:t>Dataframe</a:t>
            </a:r>
            <a:r>
              <a:rPr lang="en-US" sz="1050" dirty="0"/>
              <a:t> with Cluster Labels and Top 10 venue categories for each neighborhood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8615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2">
            <a:extLst>
              <a:ext uri="{FF2B5EF4-FFF2-40B4-BE49-F238E27FC236}">
                <a16:creationId xmlns:a16="http://schemas.microsoft.com/office/drawing/2014/main" id="{653A1C67-70F0-415F-9D8E-760E4C9AC1D4}"/>
              </a:ext>
            </a:extLst>
          </p:cNvPr>
          <p:cNvSpPr txBox="1">
            <a:spLocks/>
          </p:cNvSpPr>
          <p:nvPr/>
        </p:nvSpPr>
        <p:spPr>
          <a:xfrm>
            <a:off x="957439" y="618843"/>
            <a:ext cx="11234561" cy="345157"/>
          </a:xfrm>
          <a:prstGeom prst="rect">
            <a:avLst/>
          </a:prstGeom>
        </p:spPr>
        <p:txBody>
          <a:bodyPr lIns="0" tIns="0" rIns="0" bIns="0"/>
          <a:lstStyle>
            <a:defPPr>
              <a:defRPr lang="fr-FR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 cap="all" baseline="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5943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131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320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509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s-CO" sz="16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MS PGothic" pitchFamily="34" charset="-128"/>
                <a:cs typeface="Arial" charset="0"/>
              </a:rPr>
              <a:t>3.1.x – PROCEDURE STEPS</a:t>
            </a:r>
            <a:endParaRPr kumimoji="0" lang="en-GB" sz="1600" b="1" i="0" u="none" strike="noStrike" kern="1200" cap="all" spc="0" normalizeH="0" baseline="0" noProof="0" dirty="0">
              <a:ln>
                <a:noFill/>
              </a:ln>
              <a:solidFill>
                <a:srgbClr val="FFCC33"/>
              </a:solidFill>
              <a:effectLst/>
              <a:uLnTx/>
              <a:uFillTx/>
              <a:latin typeface="Arial Narrow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E9B3EE8D-29C3-40BF-9C02-7F0509914FB6}"/>
              </a:ext>
            </a:extLst>
          </p:cNvPr>
          <p:cNvSpPr txBox="1">
            <a:spLocks/>
          </p:cNvSpPr>
          <p:nvPr/>
        </p:nvSpPr>
        <p:spPr>
          <a:xfrm>
            <a:off x="960967" y="245210"/>
            <a:ext cx="11231033" cy="215900"/>
          </a:xfrm>
          <a:prstGeom prst="rect">
            <a:avLst/>
          </a:prstGeom>
        </p:spPr>
        <p:txBody>
          <a:bodyPr lIns="0" tIns="0" rIns="0" bIns="0"/>
          <a:lstStyle>
            <a:defPPr>
              <a:defRPr lang="fr-FR"/>
            </a:defPPr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None/>
              <a:defRPr lang="fr-FR" sz="1600" b="1" kern="1200" cap="all" baseline="0" noProof="1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457189" indent="-214313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377" indent="-171450" algn="l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566" indent="-171450" algn="l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754" indent="-171450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5943" indent="-171450" algn="l" defTabSz="914377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131" indent="-171450" algn="l" defTabSz="914377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320" indent="-171450" algn="l" defTabSz="914377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509" indent="-171450" algn="l" defTabSz="914377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s-ES" sz="1600" b="1" i="0" u="none" strike="noStrike" kern="1200" cap="all" spc="0" normalizeH="0" baseline="0" noProof="1">
                <a:ln>
                  <a:noFill/>
                </a:ln>
                <a:solidFill>
                  <a:srgbClr val="FFD661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Arial" charset="0"/>
              </a:rPr>
              <a:t>3. METHODOLOGY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8DC190EF-C05A-4E2F-8887-45C68B83635C}"/>
              </a:ext>
            </a:extLst>
          </p:cNvPr>
          <p:cNvSpPr txBox="1">
            <a:spLocks/>
          </p:cNvSpPr>
          <p:nvPr/>
        </p:nvSpPr>
        <p:spPr>
          <a:xfrm>
            <a:off x="1303729" y="1162012"/>
            <a:ext cx="7693268" cy="53662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buFont typeface="+mj-lt"/>
              <a:buAutoNum type="romanUcPeriod" startAt="5"/>
            </a:pPr>
            <a:r>
              <a:rPr lang="en-US" sz="1600" dirty="0"/>
              <a:t>Numerical &amp; Examination for each group -&gt; determine the discriminating venue categories</a:t>
            </a:r>
            <a:endParaRPr lang="es-AR" sz="1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20EB20-E09E-422C-B165-E68A04E83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469" y="2093077"/>
            <a:ext cx="3787664" cy="334914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710B5E8-BE9A-41B9-9C9C-6E71BE793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736" y="1814145"/>
            <a:ext cx="2650450" cy="42693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EF3A46A-376F-45F1-BABC-D77F3E95B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566" y="2464006"/>
            <a:ext cx="1257300" cy="138112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D9C55C5-EB53-479A-AED0-CEFDB66ACE9E}"/>
              </a:ext>
            </a:extLst>
          </p:cNvPr>
          <p:cNvSpPr txBox="1"/>
          <p:nvPr/>
        </p:nvSpPr>
        <p:spPr>
          <a:xfrm>
            <a:off x="9532697" y="6093932"/>
            <a:ext cx="93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Seattle</a:t>
            </a:r>
            <a:endParaRPr lang="es-AR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F876213-2522-4130-94A6-420EFAC651E9}"/>
              </a:ext>
            </a:extLst>
          </p:cNvPr>
          <p:cNvSpPr txBox="1"/>
          <p:nvPr/>
        </p:nvSpPr>
        <p:spPr>
          <a:xfrm>
            <a:off x="5007503" y="5479947"/>
            <a:ext cx="459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San Francisco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40170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2">
            <a:extLst>
              <a:ext uri="{FF2B5EF4-FFF2-40B4-BE49-F238E27FC236}">
                <a16:creationId xmlns:a16="http://schemas.microsoft.com/office/drawing/2014/main" id="{653A1C67-70F0-415F-9D8E-760E4C9AC1D4}"/>
              </a:ext>
            </a:extLst>
          </p:cNvPr>
          <p:cNvSpPr txBox="1">
            <a:spLocks/>
          </p:cNvSpPr>
          <p:nvPr/>
        </p:nvSpPr>
        <p:spPr>
          <a:xfrm>
            <a:off x="957439" y="618843"/>
            <a:ext cx="11234561" cy="345157"/>
          </a:xfrm>
          <a:prstGeom prst="rect">
            <a:avLst/>
          </a:prstGeom>
        </p:spPr>
        <p:txBody>
          <a:bodyPr lIns="0" tIns="0" rIns="0" bIns="0"/>
          <a:lstStyle>
            <a:defPPr>
              <a:defRPr lang="fr-FR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 cap="all" baseline="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5943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131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320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509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s-CO" sz="16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MS PGothic" pitchFamily="34" charset="-128"/>
                <a:cs typeface="Arial" charset="0"/>
              </a:rPr>
              <a:t>3.1.x – PROCEDURE STEPS</a:t>
            </a:r>
            <a:endParaRPr kumimoji="0" lang="en-GB" sz="1600" b="1" i="0" u="none" strike="noStrike" kern="1200" cap="all" spc="0" normalizeH="0" baseline="0" noProof="0" dirty="0">
              <a:ln>
                <a:noFill/>
              </a:ln>
              <a:solidFill>
                <a:srgbClr val="FFCC33"/>
              </a:solidFill>
              <a:effectLst/>
              <a:uLnTx/>
              <a:uFillTx/>
              <a:latin typeface="Arial Narrow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E9B3EE8D-29C3-40BF-9C02-7F0509914FB6}"/>
              </a:ext>
            </a:extLst>
          </p:cNvPr>
          <p:cNvSpPr txBox="1">
            <a:spLocks/>
          </p:cNvSpPr>
          <p:nvPr/>
        </p:nvSpPr>
        <p:spPr>
          <a:xfrm>
            <a:off x="960967" y="245210"/>
            <a:ext cx="11231033" cy="215900"/>
          </a:xfrm>
          <a:prstGeom prst="rect">
            <a:avLst/>
          </a:prstGeom>
        </p:spPr>
        <p:txBody>
          <a:bodyPr lIns="0" tIns="0" rIns="0" bIns="0"/>
          <a:lstStyle>
            <a:defPPr>
              <a:defRPr lang="fr-FR"/>
            </a:defPPr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None/>
              <a:defRPr lang="fr-FR" sz="1600" b="1" kern="1200" cap="all" baseline="0" noProof="1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457189" indent="-214313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377" indent="-171450" algn="l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566" indent="-171450" algn="l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754" indent="-171450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5943" indent="-171450" algn="l" defTabSz="914377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131" indent="-171450" algn="l" defTabSz="914377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320" indent="-171450" algn="l" defTabSz="914377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509" indent="-171450" algn="l" defTabSz="914377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s-ES" sz="1600" b="1" i="0" u="none" strike="noStrike" kern="1200" cap="all" spc="0" normalizeH="0" baseline="0" noProof="1">
                <a:ln>
                  <a:noFill/>
                </a:ln>
                <a:solidFill>
                  <a:srgbClr val="FFD661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Arial" charset="0"/>
              </a:rPr>
              <a:t>3. METHODOLOGY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8DC190EF-C05A-4E2F-8887-45C68B83635C}"/>
              </a:ext>
            </a:extLst>
          </p:cNvPr>
          <p:cNvSpPr txBox="1">
            <a:spLocks/>
          </p:cNvSpPr>
          <p:nvPr/>
        </p:nvSpPr>
        <p:spPr>
          <a:xfrm>
            <a:off x="1303729" y="1162012"/>
            <a:ext cx="7693268" cy="53662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buFont typeface="+mj-lt"/>
              <a:buAutoNum type="romanUcPeriod" startAt="5"/>
            </a:pPr>
            <a:r>
              <a:rPr lang="en-US" sz="1600" dirty="0"/>
              <a:t>Numerical &amp; Examination for each group -&gt; determine the discriminating venue categories</a:t>
            </a:r>
            <a:endParaRPr lang="es-AR" sz="16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B72608F-8012-4A3E-8C97-30C712A4751B}"/>
              </a:ext>
            </a:extLst>
          </p:cNvPr>
          <p:cNvSpPr txBox="1"/>
          <p:nvPr/>
        </p:nvSpPr>
        <p:spPr>
          <a:xfrm>
            <a:off x="1303729" y="1888780"/>
            <a:ext cx="2355961" cy="415498"/>
          </a:xfrm>
          <a:prstGeom prst="rect">
            <a:avLst/>
          </a:prstGeom>
          <a:noFill/>
          <a:ln w="19050" cap="rnd" cmpd="dbl">
            <a:solidFill>
              <a:srgbClr val="FFD66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FOR EXAMPLE FOR </a:t>
            </a:r>
            <a:r>
              <a:rPr lang="en-US" sz="1050" b="1" dirty="0"/>
              <a:t>CLUSTER 3</a:t>
            </a:r>
            <a:r>
              <a:rPr lang="en-US" sz="1050" dirty="0"/>
              <a:t> THE VENUES DISTRIBUTION:</a:t>
            </a:r>
            <a:endParaRPr lang="es-AR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FC40E1F-631C-4B1E-8B2A-EBE6AF420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118" y="2465006"/>
            <a:ext cx="7837479" cy="377415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6CCF888-438E-4F71-8AD2-EAB794425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46" y="1883638"/>
            <a:ext cx="7837479" cy="49626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4DE0048-0BF6-497C-8D10-491467000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98" y="3535238"/>
            <a:ext cx="3339457" cy="141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8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2">
            <a:extLst>
              <a:ext uri="{FF2B5EF4-FFF2-40B4-BE49-F238E27FC236}">
                <a16:creationId xmlns:a16="http://schemas.microsoft.com/office/drawing/2014/main" id="{6ECBD3ED-BE32-480A-8E6D-6499A534D439}"/>
              </a:ext>
            </a:extLst>
          </p:cNvPr>
          <p:cNvSpPr txBox="1">
            <a:spLocks/>
          </p:cNvSpPr>
          <p:nvPr/>
        </p:nvSpPr>
        <p:spPr>
          <a:xfrm>
            <a:off x="1164473" y="1203305"/>
            <a:ext cx="11234561" cy="345157"/>
          </a:xfrm>
          <a:prstGeom prst="rect">
            <a:avLst/>
          </a:prstGeom>
        </p:spPr>
        <p:txBody>
          <a:bodyPr lIns="0" tIns="0" rIns="0" bIns="0"/>
          <a:lstStyle>
            <a:defPPr>
              <a:defRPr lang="fr-FR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 cap="all" baseline="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5943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131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320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509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s-CO" sz="16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MS PGothic" pitchFamily="34" charset="-128"/>
                <a:cs typeface="Arial" charset="0"/>
              </a:rPr>
              <a:t> SAN FRANCISCO AND POTENTIAL NEIGHBORHOODS</a:t>
            </a:r>
            <a:endParaRPr kumimoji="0" lang="en-GB" sz="1600" b="1" i="0" u="none" strike="noStrike" kern="1200" cap="all" spc="0" normalizeH="0" baseline="0" noProof="0" dirty="0">
              <a:ln>
                <a:noFill/>
              </a:ln>
              <a:solidFill>
                <a:srgbClr val="FFCC33"/>
              </a:solidFill>
              <a:effectLst/>
              <a:uLnTx/>
              <a:uFillTx/>
              <a:latin typeface="Arial Narrow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14B79454-6351-44BB-B4B5-2C6A8C269C61}"/>
              </a:ext>
            </a:extLst>
          </p:cNvPr>
          <p:cNvSpPr txBox="1">
            <a:spLocks/>
          </p:cNvSpPr>
          <p:nvPr/>
        </p:nvSpPr>
        <p:spPr>
          <a:xfrm>
            <a:off x="960967" y="245210"/>
            <a:ext cx="11231033" cy="215900"/>
          </a:xfrm>
          <a:prstGeom prst="rect">
            <a:avLst/>
          </a:prstGeom>
        </p:spPr>
        <p:txBody>
          <a:bodyPr lIns="0" tIns="0" rIns="0" bIns="0"/>
          <a:lstStyle>
            <a:defPPr>
              <a:defRPr lang="fr-FR"/>
            </a:defPPr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None/>
              <a:defRPr lang="fr-FR" sz="1600" b="1" kern="1200" cap="all" baseline="0" noProof="1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457189" indent="-214313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377" indent="-171450" algn="l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566" indent="-171450" algn="l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754" indent="-171450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5943" indent="-171450" algn="l" defTabSz="914377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131" indent="-171450" algn="l" defTabSz="914377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320" indent="-171450" algn="l" defTabSz="914377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509" indent="-171450" algn="l" defTabSz="914377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SzTx/>
              <a:buFont typeface="Wingdings" pitchFamily="2" charset="2"/>
              <a:buNone/>
              <a:tabLst/>
              <a:defRPr/>
            </a:pPr>
            <a:r>
              <a:rPr lang="es-ES" dirty="0">
                <a:solidFill>
                  <a:srgbClr val="FFD661"/>
                </a:solidFill>
              </a:rPr>
              <a:t>4</a:t>
            </a:r>
            <a:r>
              <a:rPr kumimoji="0" lang="es-ES" sz="1600" b="1" i="0" u="none" strike="noStrike" kern="1200" cap="all" spc="0" normalizeH="0" baseline="0" noProof="1">
                <a:ln>
                  <a:noFill/>
                </a:ln>
                <a:solidFill>
                  <a:srgbClr val="FFD661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Arial" charset="0"/>
              </a:rPr>
              <a:t>. RESULTS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2FF51D5-F1A1-46A4-872C-3901F782001D}"/>
              </a:ext>
            </a:extLst>
          </p:cNvPr>
          <p:cNvSpPr txBox="1"/>
          <p:nvPr/>
        </p:nvSpPr>
        <p:spPr>
          <a:xfrm>
            <a:off x="1498537" y="2495952"/>
            <a:ext cx="23559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dirty="0"/>
              <a:t>POINTED NEIGHBORHOODS ARE FROM CLUSTER 1 AND CLUSTER 3</a:t>
            </a:r>
            <a:endParaRPr lang="es-AR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7FF2F5A-CF1A-4CD1-AA47-772A148F9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200" y="953443"/>
            <a:ext cx="4542305" cy="401945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6E04494-B6DC-4B99-A1D0-EFC49F4E2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147" y="4412950"/>
            <a:ext cx="4697622" cy="151116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AD53900-E749-42A2-95CE-82E4E15A0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537" y="2911450"/>
            <a:ext cx="4718232" cy="138804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1B4D647-9714-4590-8580-FB19B88406DF}"/>
              </a:ext>
            </a:extLst>
          </p:cNvPr>
          <p:cNvSpPr txBox="1"/>
          <p:nvPr/>
        </p:nvSpPr>
        <p:spPr>
          <a:xfrm>
            <a:off x="2481710" y="1524022"/>
            <a:ext cx="2355961" cy="7386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050" dirty="0"/>
              <a:t>Decided to stay with </a:t>
            </a:r>
            <a:r>
              <a:rPr lang="en-US" sz="1050" b="1" dirty="0"/>
              <a:t>SAN FRANCISCO </a:t>
            </a:r>
            <a:r>
              <a:rPr lang="en-US" sz="1050" dirty="0"/>
              <a:t>city since it has $10 K dollars more in per capita income compared to SEATTLE. </a:t>
            </a:r>
            <a:endParaRPr lang="es-AR" dirty="0"/>
          </a:p>
        </p:txBody>
      </p:sp>
      <p:pic>
        <p:nvPicPr>
          <p:cNvPr id="3" name="Gráfico 2" descr="Objetivo">
            <a:extLst>
              <a:ext uri="{FF2B5EF4-FFF2-40B4-BE49-F238E27FC236}">
                <a16:creationId xmlns:a16="http://schemas.microsoft.com/office/drawing/2014/main" id="{42935499-A4C2-459A-AA71-05962E75A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07135" y="1551927"/>
            <a:ext cx="609360" cy="6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75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2">
            <a:extLst>
              <a:ext uri="{FF2B5EF4-FFF2-40B4-BE49-F238E27FC236}">
                <a16:creationId xmlns:a16="http://schemas.microsoft.com/office/drawing/2014/main" id="{6ECBD3ED-BE32-480A-8E6D-6499A534D439}"/>
              </a:ext>
            </a:extLst>
          </p:cNvPr>
          <p:cNvSpPr txBox="1">
            <a:spLocks/>
          </p:cNvSpPr>
          <p:nvPr/>
        </p:nvSpPr>
        <p:spPr>
          <a:xfrm>
            <a:off x="1164473" y="1203305"/>
            <a:ext cx="11234561" cy="345157"/>
          </a:xfrm>
          <a:prstGeom prst="rect">
            <a:avLst/>
          </a:prstGeom>
        </p:spPr>
        <p:txBody>
          <a:bodyPr lIns="0" tIns="0" rIns="0" bIns="0"/>
          <a:lstStyle>
            <a:defPPr>
              <a:defRPr lang="fr-FR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 cap="all" baseline="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5943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131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320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509" algn="l" defTabSz="914377" rtl="0" eaLnBrk="1" fontAlgn="base" latinLnBrk="0" hangingPunct="1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s-CO" sz="16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MS PGothic" pitchFamily="34" charset="-128"/>
                <a:cs typeface="Arial" charset="0"/>
              </a:rPr>
              <a:t> SAN FRANCISCO AND POTENTIAL NEIGHBORHOODS</a:t>
            </a:r>
            <a:endParaRPr kumimoji="0" lang="en-GB" sz="1600" b="1" i="0" u="none" strike="noStrike" kern="1200" cap="all" spc="0" normalizeH="0" baseline="0" noProof="0" dirty="0">
              <a:ln>
                <a:noFill/>
              </a:ln>
              <a:solidFill>
                <a:srgbClr val="FFCC33"/>
              </a:solidFill>
              <a:effectLst/>
              <a:uLnTx/>
              <a:uFillTx/>
              <a:latin typeface="Arial Narrow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14B79454-6351-44BB-B4B5-2C6A8C269C61}"/>
              </a:ext>
            </a:extLst>
          </p:cNvPr>
          <p:cNvSpPr txBox="1">
            <a:spLocks/>
          </p:cNvSpPr>
          <p:nvPr/>
        </p:nvSpPr>
        <p:spPr>
          <a:xfrm>
            <a:off x="960967" y="245210"/>
            <a:ext cx="11231033" cy="215900"/>
          </a:xfrm>
          <a:prstGeom prst="rect">
            <a:avLst/>
          </a:prstGeom>
        </p:spPr>
        <p:txBody>
          <a:bodyPr lIns="0" tIns="0" rIns="0" bIns="0"/>
          <a:lstStyle>
            <a:defPPr>
              <a:defRPr lang="fr-FR"/>
            </a:defPPr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None/>
              <a:defRPr lang="fr-FR" sz="1600" b="1" kern="1200" cap="all" baseline="0" noProof="1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457189" indent="-214313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914377" indent="-171450" algn="l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marL="1371566" indent="-171450" algn="l" rtl="0"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marL="1828754" indent="-171450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2285943" indent="-171450" algn="l" defTabSz="914377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6pPr>
            <a:lvl7pPr marL="2743131" indent="-171450" algn="l" defTabSz="914377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7pPr>
            <a:lvl8pPr marL="3200320" indent="-171450" algn="l" defTabSz="914377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8pPr>
            <a:lvl9pPr marL="3657509" indent="-171450" algn="l" defTabSz="914377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1600" b="1" kern="1200">
                <a:solidFill>
                  <a:schemeClr val="accent1"/>
                </a:solidFill>
                <a:latin typeface="Arial" charset="0"/>
                <a:ea typeface="MS PGothic" pitchFamily="34" charset="-128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7B100"/>
              </a:buClr>
              <a:buSzTx/>
              <a:buFont typeface="Wingdings" pitchFamily="2" charset="2"/>
              <a:buNone/>
              <a:tabLst/>
              <a:defRPr/>
            </a:pPr>
            <a:r>
              <a:rPr lang="es-ES" dirty="0">
                <a:solidFill>
                  <a:srgbClr val="FFD661"/>
                </a:solidFill>
              </a:rPr>
              <a:t>4</a:t>
            </a:r>
            <a:r>
              <a:rPr kumimoji="0" lang="es-ES" sz="1600" b="1" i="0" u="none" strike="noStrike" kern="1200" cap="all" spc="0" normalizeH="0" baseline="0" noProof="1">
                <a:ln>
                  <a:noFill/>
                </a:ln>
                <a:solidFill>
                  <a:srgbClr val="FFD661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Arial" charset="0"/>
              </a:rPr>
              <a:t>. RESULTS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2FF51D5-F1A1-46A4-872C-3901F782001D}"/>
              </a:ext>
            </a:extLst>
          </p:cNvPr>
          <p:cNvSpPr txBox="1"/>
          <p:nvPr/>
        </p:nvSpPr>
        <p:spPr>
          <a:xfrm>
            <a:off x="2338898" y="1766661"/>
            <a:ext cx="23559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b="1" dirty="0"/>
              <a:t>ZOOM IN</a:t>
            </a:r>
            <a:endParaRPr lang="es-AR"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3778E89-CF28-4698-AA85-9BA8C95CA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668" y="1548462"/>
            <a:ext cx="6761977" cy="4067962"/>
          </a:xfrm>
          <a:prstGeom prst="rect">
            <a:avLst/>
          </a:prstGeom>
        </p:spPr>
      </p:pic>
      <p:pic>
        <p:nvPicPr>
          <p:cNvPr id="6" name="Gráfico 5" descr="Lupa">
            <a:extLst>
              <a:ext uri="{FF2B5EF4-FFF2-40B4-BE49-F238E27FC236}">
                <a16:creationId xmlns:a16="http://schemas.microsoft.com/office/drawing/2014/main" id="{DEA28EDA-076D-4120-96C2-E3ECF6AD5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9678" y="1548462"/>
            <a:ext cx="914400" cy="9144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0CB1E7C-0D30-4886-98C0-473A2C991EC3}"/>
              </a:ext>
            </a:extLst>
          </p:cNvPr>
          <p:cNvSpPr txBox="1"/>
          <p:nvPr/>
        </p:nvSpPr>
        <p:spPr>
          <a:xfrm>
            <a:off x="1881697" y="2361626"/>
            <a:ext cx="23559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sz="1400" dirty="0"/>
              <a:t>Alamo Square</a:t>
            </a:r>
          </a:p>
          <a:p>
            <a:pPr marL="228600" indent="-228600" algn="just">
              <a:buAutoNum type="arabicPeriod"/>
            </a:pPr>
            <a:endParaRPr lang="en-US" sz="1400" dirty="0"/>
          </a:p>
          <a:p>
            <a:pPr algn="just"/>
            <a:r>
              <a:rPr lang="en-US" sz="1400" dirty="0"/>
              <a:t>2. Upper Market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3. Clarendon Heights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4. Twin Peaks.</a:t>
            </a:r>
            <a:endParaRPr lang="es-AR" sz="2800" dirty="0"/>
          </a:p>
        </p:txBody>
      </p:sp>
      <p:sp>
        <p:nvSpPr>
          <p:cNvPr id="15" name="Cuadro de texto 162">
            <a:extLst>
              <a:ext uri="{FF2B5EF4-FFF2-40B4-BE49-F238E27FC236}">
                <a16:creationId xmlns:a16="http://schemas.microsoft.com/office/drawing/2014/main" id="{8A250739-9F66-4458-90BF-E63E964F85FE}"/>
              </a:ext>
            </a:extLst>
          </p:cNvPr>
          <p:cNvSpPr txBox="1"/>
          <p:nvPr/>
        </p:nvSpPr>
        <p:spPr>
          <a:xfrm>
            <a:off x="6596650" y="2633770"/>
            <a:ext cx="370205" cy="7105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kern="1800">
                <a:ln>
                  <a:noFill/>
                </a:ln>
                <a:solidFill>
                  <a:srgbClr val="5EF8E6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</a:t>
            </a:r>
            <a:endParaRPr lang="es-A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Cuadro de texto 163">
            <a:extLst>
              <a:ext uri="{FF2B5EF4-FFF2-40B4-BE49-F238E27FC236}">
                <a16:creationId xmlns:a16="http://schemas.microsoft.com/office/drawing/2014/main" id="{DB81519C-EB5C-42BD-B38B-8805A7472D68}"/>
              </a:ext>
            </a:extLst>
          </p:cNvPr>
          <p:cNvSpPr txBox="1"/>
          <p:nvPr/>
        </p:nvSpPr>
        <p:spPr>
          <a:xfrm>
            <a:off x="5643478" y="4348158"/>
            <a:ext cx="370205" cy="7105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kern="1800" dirty="0">
                <a:ln>
                  <a:noFill/>
                </a:ln>
                <a:solidFill>
                  <a:srgbClr val="7030A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endParaRPr lang="es-A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Cuadro de texto 164">
            <a:extLst>
              <a:ext uri="{FF2B5EF4-FFF2-40B4-BE49-F238E27FC236}">
                <a16:creationId xmlns:a16="http://schemas.microsoft.com/office/drawing/2014/main" id="{AFD9CC9F-4175-4A5C-A3C7-434A1A51921A}"/>
              </a:ext>
            </a:extLst>
          </p:cNvPr>
          <p:cNvSpPr txBox="1"/>
          <p:nvPr/>
        </p:nvSpPr>
        <p:spPr>
          <a:xfrm>
            <a:off x="4858473" y="4555842"/>
            <a:ext cx="370205" cy="7105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kern="1800">
                <a:ln>
                  <a:noFill/>
                </a:ln>
                <a:solidFill>
                  <a:srgbClr val="7030A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</a:t>
            </a:r>
            <a:endParaRPr lang="es-A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Cuadro de texto 166">
            <a:extLst>
              <a:ext uri="{FF2B5EF4-FFF2-40B4-BE49-F238E27FC236}">
                <a16:creationId xmlns:a16="http://schemas.microsoft.com/office/drawing/2014/main" id="{0163E25B-9B78-4514-B0C4-9BC1D1137FFE}"/>
              </a:ext>
            </a:extLst>
          </p:cNvPr>
          <p:cNvSpPr txBox="1"/>
          <p:nvPr/>
        </p:nvSpPr>
        <p:spPr>
          <a:xfrm>
            <a:off x="5587406" y="5066048"/>
            <a:ext cx="370205" cy="7105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kern="1800" dirty="0">
                <a:ln>
                  <a:noFill/>
                </a:ln>
                <a:solidFill>
                  <a:srgbClr val="5EF8E6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4</a:t>
            </a:r>
            <a:endParaRPr lang="es-A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4106CA2-C6EF-41E1-A820-93F5449C3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1260" y="5058852"/>
            <a:ext cx="384081" cy="438950"/>
          </a:xfrm>
          <a:prstGeom prst="rect">
            <a:avLst/>
          </a:prstGeom>
        </p:spPr>
      </p:pic>
      <p:sp>
        <p:nvSpPr>
          <p:cNvPr id="20" name="Cuadro de texto 167">
            <a:extLst>
              <a:ext uri="{FF2B5EF4-FFF2-40B4-BE49-F238E27FC236}">
                <a16:creationId xmlns:a16="http://schemas.microsoft.com/office/drawing/2014/main" id="{08078B47-33DE-4125-98F5-81B4FD0C437D}"/>
              </a:ext>
            </a:extLst>
          </p:cNvPr>
          <p:cNvSpPr txBox="1"/>
          <p:nvPr/>
        </p:nvSpPr>
        <p:spPr>
          <a:xfrm>
            <a:off x="5499078" y="1717812"/>
            <a:ext cx="370205" cy="7105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kern="1800">
                <a:ln>
                  <a:noFill/>
                </a:ln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</a:t>
            </a:r>
            <a:endParaRPr lang="es-A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Cuadro de texto 168">
            <a:extLst>
              <a:ext uri="{FF2B5EF4-FFF2-40B4-BE49-F238E27FC236}">
                <a16:creationId xmlns:a16="http://schemas.microsoft.com/office/drawing/2014/main" id="{5D3474EC-AED3-4F7D-95C3-5F4A85A773CF}"/>
              </a:ext>
            </a:extLst>
          </p:cNvPr>
          <p:cNvSpPr txBox="1"/>
          <p:nvPr/>
        </p:nvSpPr>
        <p:spPr>
          <a:xfrm>
            <a:off x="7339823" y="2263687"/>
            <a:ext cx="370205" cy="7105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kern="1800">
                <a:ln>
                  <a:noFill/>
                </a:ln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</a:t>
            </a:r>
            <a:endParaRPr lang="es-A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Cuadro de texto 170">
            <a:extLst>
              <a:ext uri="{FF2B5EF4-FFF2-40B4-BE49-F238E27FC236}">
                <a16:creationId xmlns:a16="http://schemas.microsoft.com/office/drawing/2014/main" id="{10B1776A-30AF-4448-B365-84FC7EF87415}"/>
              </a:ext>
            </a:extLst>
          </p:cNvPr>
          <p:cNvSpPr txBox="1"/>
          <p:nvPr/>
        </p:nvSpPr>
        <p:spPr>
          <a:xfrm>
            <a:off x="4550338" y="3936186"/>
            <a:ext cx="370205" cy="7105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kern="1800" dirty="0">
                <a:ln>
                  <a:noFill/>
                </a:ln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</a:t>
            </a:r>
            <a:endParaRPr lang="es-A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Cuadro de texto 169">
            <a:extLst>
              <a:ext uri="{FF2B5EF4-FFF2-40B4-BE49-F238E27FC236}">
                <a16:creationId xmlns:a16="http://schemas.microsoft.com/office/drawing/2014/main" id="{087D5C4D-6ADA-447D-9B24-2CAED62147A5}"/>
              </a:ext>
            </a:extLst>
          </p:cNvPr>
          <p:cNvSpPr txBox="1"/>
          <p:nvPr/>
        </p:nvSpPr>
        <p:spPr>
          <a:xfrm>
            <a:off x="4967647" y="3024806"/>
            <a:ext cx="370205" cy="7105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kern="1800">
                <a:ln>
                  <a:noFill/>
                </a:ln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</a:t>
            </a:r>
            <a:endParaRPr lang="es-A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Cuadro de texto 171">
            <a:extLst>
              <a:ext uri="{FF2B5EF4-FFF2-40B4-BE49-F238E27FC236}">
                <a16:creationId xmlns:a16="http://schemas.microsoft.com/office/drawing/2014/main" id="{E14ECAA6-B0FB-4F53-9954-F13B4910E470}"/>
              </a:ext>
            </a:extLst>
          </p:cNvPr>
          <p:cNvSpPr txBox="1"/>
          <p:nvPr/>
        </p:nvSpPr>
        <p:spPr>
          <a:xfrm>
            <a:off x="6803252" y="4598973"/>
            <a:ext cx="370205" cy="7105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kern="1800">
                <a:ln>
                  <a:noFill/>
                </a:ln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</a:t>
            </a:r>
            <a:endParaRPr lang="es-A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109215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Recort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RENAULT RESTRICTED B">
  <a:themeElements>
    <a:clrScheme name="Groupe Renaul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C33"/>
      </a:accent1>
      <a:accent2>
        <a:srgbClr val="C80E0E"/>
      </a:accent2>
      <a:accent3>
        <a:srgbClr val="9BC814"/>
      </a:accent3>
      <a:accent4>
        <a:srgbClr val="878785"/>
      </a:accent4>
      <a:accent5>
        <a:srgbClr val="97999B"/>
      </a:accent5>
      <a:accent6>
        <a:srgbClr val="CFC9C4"/>
      </a:accent6>
      <a:hlink>
        <a:srgbClr val="000000"/>
      </a:hlink>
      <a:folHlink>
        <a:srgbClr val="97999B"/>
      </a:folHlink>
    </a:clrScheme>
    <a:fontScheme name="Renau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600" b="0"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B_SIGN-FRANCAIS_Garde 1">
        <a:dk1>
          <a:srgbClr val="000000"/>
        </a:dk1>
        <a:lt1>
          <a:srgbClr val="FFFFFF"/>
        </a:lt1>
        <a:dk2>
          <a:srgbClr val="000000"/>
        </a:dk2>
        <a:lt2>
          <a:srgbClr val="8A8E91"/>
        </a:lt2>
        <a:accent1>
          <a:srgbClr val="F7B100"/>
        </a:accent1>
        <a:accent2>
          <a:srgbClr val="CCCCCC"/>
        </a:accent2>
        <a:accent3>
          <a:srgbClr val="FFFFFF"/>
        </a:accent3>
        <a:accent4>
          <a:srgbClr val="000000"/>
        </a:accent4>
        <a:accent5>
          <a:srgbClr val="FAD5AA"/>
        </a:accent5>
        <a:accent6>
          <a:srgbClr val="B9B9B9"/>
        </a:accent6>
        <a:hlink>
          <a:srgbClr val="9BC814"/>
        </a:hlink>
        <a:folHlink>
          <a:srgbClr val="C80E0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ésentation11" id="{17CD535D-CF2D-4D2F-833B-16E7DC4B1C73}" vid="{587521D8-8C04-47DA-B214-4A9BE1D444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528</TotalTime>
  <Words>539</Words>
  <Application>Microsoft Office PowerPoint</Application>
  <PresentationFormat>Panorámica</PresentationFormat>
  <Paragraphs>111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Arial Narrow</vt:lpstr>
      <vt:lpstr>Calibri</vt:lpstr>
      <vt:lpstr>Franklin Gothic Book</vt:lpstr>
      <vt:lpstr>Wingdings</vt:lpstr>
      <vt:lpstr>Recorte</vt:lpstr>
      <vt:lpstr>RENAULT RESTRICTED B</vt:lpstr>
      <vt:lpstr>Find the Best City and Neighborhood to set a Bakery Shop business in the U.S.</vt:lpstr>
      <vt:lpstr>Find the Best City and Neighborhood to set a Bakery Shop business in the U.S.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 the Best City and Neighborhood to set a Bakery Shop business in the U.S.</dc:title>
  <dc:creator>SARRAILH Federico</dc:creator>
  <cp:lastModifiedBy>SARRAILH Federico</cp:lastModifiedBy>
  <cp:revision>21</cp:revision>
  <dcterms:created xsi:type="dcterms:W3CDTF">2021-07-27T20:56:07Z</dcterms:created>
  <dcterms:modified xsi:type="dcterms:W3CDTF">2021-07-28T18:06:39Z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d1c0902-ed92-4fed-896d-2e7725de02d4_Enabled">
    <vt:lpwstr>true</vt:lpwstr>
  </property>
  <property fmtid="{D5CDD505-2E9C-101B-9397-08002B2CF9AE}" pid="3" name="MSIP_Label_fd1c0902-ed92-4fed-896d-2e7725de02d4_SetDate">
    <vt:lpwstr>2021-07-28T18:06:39Z</vt:lpwstr>
  </property>
  <property fmtid="{D5CDD505-2E9C-101B-9397-08002B2CF9AE}" pid="4" name="MSIP_Label_fd1c0902-ed92-4fed-896d-2e7725de02d4_Method">
    <vt:lpwstr>Standard</vt:lpwstr>
  </property>
  <property fmtid="{D5CDD505-2E9C-101B-9397-08002B2CF9AE}" pid="5" name="MSIP_Label_fd1c0902-ed92-4fed-896d-2e7725de02d4_Name">
    <vt:lpwstr>Anyone (not protected)</vt:lpwstr>
  </property>
  <property fmtid="{D5CDD505-2E9C-101B-9397-08002B2CF9AE}" pid="6" name="MSIP_Label_fd1c0902-ed92-4fed-896d-2e7725de02d4_SiteId">
    <vt:lpwstr>d6b0bbee-7cd9-4d60-bce6-4a67b543e2ae</vt:lpwstr>
  </property>
  <property fmtid="{D5CDD505-2E9C-101B-9397-08002B2CF9AE}" pid="7" name="MSIP_Label_fd1c0902-ed92-4fed-896d-2e7725de02d4_ActionId">
    <vt:lpwstr>7a30df11-1410-408a-a7c7-8806a602e53e</vt:lpwstr>
  </property>
  <property fmtid="{D5CDD505-2E9C-101B-9397-08002B2CF9AE}" pid="8" name="MSIP_Label_fd1c0902-ed92-4fed-896d-2e7725de02d4_ContentBits">
    <vt:lpwstr>2</vt:lpwstr>
  </property>
</Properties>
</file>